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9" r:id="rId3"/>
  </p:sldMasterIdLst>
  <p:notesMasterIdLst>
    <p:notesMasterId r:id="rId10"/>
  </p:notesMasterIdLst>
  <p:handoutMasterIdLst>
    <p:handoutMasterId r:id="rId11"/>
  </p:handoutMasterIdLst>
  <p:sldIdLst>
    <p:sldId id="256" r:id="rId4"/>
    <p:sldId id="375" r:id="rId5"/>
    <p:sldId id="379" r:id="rId6"/>
    <p:sldId id="380" r:id="rId7"/>
    <p:sldId id="367" r:id="rId8"/>
    <p:sldId id="373" r:id="rId9"/>
  </p:sldIdLst>
  <p:sldSz cx="9144000" cy="6858000" type="screen4x3"/>
  <p:notesSz cx="6797675" cy="9926638"/>
  <p:embeddedFontLst>
    <p:embeddedFont>
      <p:font typeface="MS PGothic" panose="020B0600070205080204" pitchFamily="34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S PGothic" panose="020B0600070205080204" pitchFamily="34" charset="-128"/>
      <p:regular r:id="rId12"/>
    </p:embeddedFont>
  </p:embeddedFont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328" userDrawn="1">
          <p15:clr>
            <a:srgbClr val="A4A3A4"/>
          </p15:clr>
        </p15:guide>
        <p15:guide id="2" pos="1968" userDrawn="1">
          <p15:clr>
            <a:srgbClr val="A4A3A4"/>
          </p15:clr>
        </p15:guide>
        <p15:guide id="4" pos="5760" userDrawn="1">
          <p15:clr>
            <a:srgbClr val="A4A3A4"/>
          </p15:clr>
        </p15:guide>
        <p15:guide id="6" orient="horz" pos="3984" userDrawn="1">
          <p15:clr>
            <a:srgbClr val="A4A3A4"/>
          </p15:clr>
        </p15:guide>
        <p15:guide id="7" pos="1008" userDrawn="1">
          <p15:clr>
            <a:srgbClr val="A4A3A4"/>
          </p15:clr>
        </p15:guide>
        <p15:guide id="8" orient="horz" pos="1584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  <p15:guide id="10" pos="3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JIMENEZ MENDOZA" initials="EJ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5"/>
    <a:srgbClr val="004A88"/>
    <a:srgbClr val="D8DAD8"/>
    <a:srgbClr val="004A85"/>
    <a:srgbClr val="B6F5FE"/>
    <a:srgbClr val="FAFAFA"/>
    <a:srgbClr val="FAF2F2"/>
    <a:srgbClr val="AEC6CF"/>
    <a:srgbClr val="FFF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799" autoAdjust="0"/>
  </p:normalViewPr>
  <p:slideViewPr>
    <p:cSldViewPr showGuides="1">
      <p:cViewPr varScale="1">
        <p:scale>
          <a:sx n="100" d="100"/>
          <a:sy n="100" d="100"/>
        </p:scale>
        <p:origin x="1344" y="84"/>
      </p:cViewPr>
      <p:guideLst>
        <p:guide pos="5328"/>
        <p:guide pos="1968"/>
        <p:guide pos="5760"/>
        <p:guide orient="horz" pos="3984"/>
        <p:guide pos="1008"/>
        <p:guide orient="horz" pos="1584"/>
        <p:guide orient="horz" pos="2304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notesViewPr>
    <p:cSldViewPr showGuides="1">
      <p:cViewPr varScale="1">
        <p:scale>
          <a:sx n="53" d="100"/>
          <a:sy n="53" d="100"/>
        </p:scale>
        <p:origin x="178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dk1">
                      <a:tint val="88500"/>
                      <a:tint val="50000"/>
                      <a:satMod val="300000"/>
                    </a:schemeClr>
                  </a:gs>
                  <a:gs pos="35000">
                    <a:schemeClr val="dk1">
                      <a:tint val="88500"/>
                      <a:tint val="37000"/>
                      <a:satMod val="300000"/>
                    </a:schemeClr>
                  </a:gs>
                  <a:gs pos="100000">
                    <a:schemeClr val="dk1">
                      <a:tint val="885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tint val="885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55000"/>
                      <a:tint val="50000"/>
                      <a:satMod val="300000"/>
                    </a:schemeClr>
                  </a:gs>
                  <a:gs pos="35000">
                    <a:schemeClr val="dk1">
                      <a:tint val="55000"/>
                      <a:tint val="37000"/>
                      <a:satMod val="300000"/>
                    </a:schemeClr>
                  </a:gs>
                  <a:gs pos="100000">
                    <a:schemeClr val="dk1">
                      <a:tint val="55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tint val="55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dk1">
                      <a:tint val="75000"/>
                      <a:tint val="50000"/>
                      <a:satMod val="300000"/>
                    </a:schemeClr>
                  </a:gs>
                  <a:gs pos="35000">
                    <a:schemeClr val="dk1">
                      <a:tint val="75000"/>
                      <a:tint val="37000"/>
                      <a:satMod val="300000"/>
                    </a:schemeClr>
                  </a:gs>
                  <a:gs pos="100000">
                    <a:schemeClr val="dk1">
                      <a:tint val="75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tint val="75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541057872052632E-2"/>
                  <c:y val="4.0722940652774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0294890589287"/>
                      <c:h val="0.226994462132757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0252976431939895E-2"/>
                  <c:y val="-1.9163736777776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8578218147888"/>
                      <c:h val="0.323388058124971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9213862037530113E-2"/>
                  <c:y val="0.10530538457439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9822155258989"/>
                      <c:h val="0.3233880581249717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EMEA</c:v>
                </c:pt>
                <c:pt idx="1">
                  <c:v>América</c:v>
                </c:pt>
                <c:pt idx="2">
                  <c:v>España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20</c:v>
                </c:pt>
                <c:pt idx="1">
                  <c:v>38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dk1">
                      <a:tint val="88500"/>
                      <a:tint val="50000"/>
                      <a:satMod val="300000"/>
                    </a:schemeClr>
                  </a:gs>
                  <a:gs pos="35000">
                    <a:schemeClr val="dk1">
                      <a:tint val="88500"/>
                      <a:tint val="37000"/>
                      <a:satMod val="300000"/>
                    </a:schemeClr>
                  </a:gs>
                  <a:gs pos="100000">
                    <a:schemeClr val="dk1">
                      <a:tint val="885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tint val="885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55000"/>
                      <a:tint val="50000"/>
                      <a:satMod val="300000"/>
                    </a:schemeClr>
                  </a:gs>
                  <a:gs pos="35000">
                    <a:schemeClr val="dk1">
                      <a:tint val="55000"/>
                      <a:tint val="37000"/>
                      <a:satMod val="300000"/>
                    </a:schemeClr>
                  </a:gs>
                  <a:gs pos="100000">
                    <a:schemeClr val="dk1">
                      <a:tint val="55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tint val="55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dk1">
                      <a:tint val="75000"/>
                      <a:tint val="50000"/>
                      <a:satMod val="300000"/>
                    </a:schemeClr>
                  </a:gs>
                  <a:gs pos="35000">
                    <a:schemeClr val="dk1">
                      <a:tint val="75000"/>
                      <a:tint val="37000"/>
                      <a:satMod val="300000"/>
                    </a:schemeClr>
                  </a:gs>
                  <a:gs pos="100000">
                    <a:schemeClr val="dk1">
                      <a:tint val="75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tint val="75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541057872052632E-2"/>
                  <c:y val="4.0722940652774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0294890589287"/>
                      <c:h val="0.226994462132757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050576847334958"/>
                  <c:y val="-8.58805641046147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8578218147888"/>
                      <c:h val="0.323388058124971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9213862037530113E-2"/>
                  <c:y val="0.10530538457439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9822155258989"/>
                      <c:h val="0.3233880581249717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EMEA</c:v>
                </c:pt>
                <c:pt idx="1">
                  <c:v>América</c:v>
                </c:pt>
                <c:pt idx="2">
                  <c:v>España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28</c:v>
                </c:pt>
                <c:pt idx="1">
                  <c:v>35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Sheet1!$A$2:$A$34</c:f>
              <c:strCache>
                <c:ptCount val="33"/>
                <c:pt idx="0">
                  <c:v>22/06/2015</c:v>
                </c:pt>
                <c:pt idx="1">
                  <c:v>29/0672015</c:v>
                </c:pt>
                <c:pt idx="2">
                  <c:v>03/08/2015</c:v>
                </c:pt>
                <c:pt idx="3">
                  <c:v>06/08/2015</c:v>
                </c:pt>
                <c:pt idx="4">
                  <c:v>17/08/2015</c:v>
                </c:pt>
                <c:pt idx="5">
                  <c:v>19/08/2015</c:v>
                </c:pt>
                <c:pt idx="6">
                  <c:v>28/08/2015</c:v>
                </c:pt>
                <c:pt idx="7">
                  <c:v>31/08/2015</c:v>
                </c:pt>
                <c:pt idx="8">
                  <c:v>03/09/2015</c:v>
                </c:pt>
                <c:pt idx="9">
                  <c:v>29/09/2015</c:v>
                </c:pt>
                <c:pt idx="10">
                  <c:v>02/10/2015</c:v>
                </c:pt>
                <c:pt idx="11">
                  <c:v>06/10/2015</c:v>
                </c:pt>
                <c:pt idx="12">
                  <c:v>18/11/2015</c:v>
                </c:pt>
                <c:pt idx="13">
                  <c:v>18/12/2015</c:v>
                </c:pt>
                <c:pt idx="14">
                  <c:v>23/12/2015</c:v>
                </c:pt>
                <c:pt idx="15">
                  <c:v>29/12/2015</c:v>
                </c:pt>
                <c:pt idx="16">
                  <c:v>31/12/2015</c:v>
                </c:pt>
                <c:pt idx="17">
                  <c:v>10/02/2016</c:v>
                </c:pt>
                <c:pt idx="18">
                  <c:v>22/02/2016</c:v>
                </c:pt>
                <c:pt idx="19">
                  <c:v>26/02/2016</c:v>
                </c:pt>
                <c:pt idx="20">
                  <c:v>01/03/2016</c:v>
                </c:pt>
                <c:pt idx="21">
                  <c:v>02/03/2016</c:v>
                </c:pt>
                <c:pt idx="22">
                  <c:v>03/03/2016</c:v>
                </c:pt>
                <c:pt idx="23">
                  <c:v>11/03/2016</c:v>
                </c:pt>
                <c:pt idx="24">
                  <c:v>16/03/2016</c:v>
                </c:pt>
                <c:pt idx="25">
                  <c:v>22/03/2016</c:v>
                </c:pt>
                <c:pt idx="26">
                  <c:v>30/03/2016</c:v>
                </c:pt>
                <c:pt idx="27">
                  <c:v>01/04/2016</c:v>
                </c:pt>
                <c:pt idx="28">
                  <c:v>18/04/2016</c:v>
                </c:pt>
                <c:pt idx="29">
                  <c:v>30/05/2016</c:v>
                </c:pt>
                <c:pt idx="30">
                  <c:v>02/06/2016</c:v>
                </c:pt>
                <c:pt idx="31">
                  <c:v>07/06/2016</c:v>
                </c:pt>
                <c:pt idx="32">
                  <c:v>10/06/2016</c:v>
                </c:pt>
              </c:strCache>
            </c:str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1.82</c:v>
                </c:pt>
                <c:pt idx="1">
                  <c:v>1.78</c:v>
                </c:pt>
                <c:pt idx="2">
                  <c:v>1.77</c:v>
                </c:pt>
                <c:pt idx="3">
                  <c:v>1.78</c:v>
                </c:pt>
                <c:pt idx="4">
                  <c:v>1.75</c:v>
                </c:pt>
                <c:pt idx="5">
                  <c:v>1.78</c:v>
                </c:pt>
                <c:pt idx="6">
                  <c:v>1.79</c:v>
                </c:pt>
                <c:pt idx="7">
                  <c:v>1.83</c:v>
                </c:pt>
                <c:pt idx="8">
                  <c:v>1.82</c:v>
                </c:pt>
                <c:pt idx="9">
                  <c:v>1.86</c:v>
                </c:pt>
                <c:pt idx="10">
                  <c:v>1.87</c:v>
                </c:pt>
                <c:pt idx="11">
                  <c:v>1.86</c:v>
                </c:pt>
                <c:pt idx="12">
                  <c:v>1.87</c:v>
                </c:pt>
                <c:pt idx="13">
                  <c:v>1.89</c:v>
                </c:pt>
                <c:pt idx="14">
                  <c:v>1.93</c:v>
                </c:pt>
                <c:pt idx="15">
                  <c:v>1.95</c:v>
                </c:pt>
                <c:pt idx="16">
                  <c:v>1.98</c:v>
                </c:pt>
                <c:pt idx="17">
                  <c:v>1.97</c:v>
                </c:pt>
                <c:pt idx="18">
                  <c:v>1.95</c:v>
                </c:pt>
                <c:pt idx="19">
                  <c:v>1.94</c:v>
                </c:pt>
                <c:pt idx="20">
                  <c:v>1.85</c:v>
                </c:pt>
                <c:pt idx="21">
                  <c:v>1.78</c:v>
                </c:pt>
                <c:pt idx="22">
                  <c:v>1.7</c:v>
                </c:pt>
                <c:pt idx="23">
                  <c:v>1.76</c:v>
                </c:pt>
                <c:pt idx="24">
                  <c:v>1.74</c:v>
                </c:pt>
                <c:pt idx="25">
                  <c:v>1.7</c:v>
                </c:pt>
                <c:pt idx="26">
                  <c:v>1.76</c:v>
                </c:pt>
                <c:pt idx="27">
                  <c:v>1.82</c:v>
                </c:pt>
                <c:pt idx="28">
                  <c:v>1.81</c:v>
                </c:pt>
                <c:pt idx="29">
                  <c:v>1.84</c:v>
                </c:pt>
                <c:pt idx="30">
                  <c:v>1.82</c:v>
                </c:pt>
                <c:pt idx="31">
                  <c:v>1.88</c:v>
                </c:pt>
                <c:pt idx="32">
                  <c:v>1.88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Sheet1!$A$2:$A$34</c:f>
              <c:strCache>
                <c:ptCount val="33"/>
                <c:pt idx="0">
                  <c:v>22/06/2015</c:v>
                </c:pt>
                <c:pt idx="1">
                  <c:v>29/0672015</c:v>
                </c:pt>
                <c:pt idx="2">
                  <c:v>03/08/2015</c:v>
                </c:pt>
                <c:pt idx="3">
                  <c:v>06/08/2015</c:v>
                </c:pt>
                <c:pt idx="4">
                  <c:v>17/08/2015</c:v>
                </c:pt>
                <c:pt idx="5">
                  <c:v>19/08/2015</c:v>
                </c:pt>
                <c:pt idx="6">
                  <c:v>28/08/2015</c:v>
                </c:pt>
                <c:pt idx="7">
                  <c:v>31/08/2015</c:v>
                </c:pt>
                <c:pt idx="8">
                  <c:v>03/09/2015</c:v>
                </c:pt>
                <c:pt idx="9">
                  <c:v>29/09/2015</c:v>
                </c:pt>
                <c:pt idx="10">
                  <c:v>02/10/2015</c:v>
                </c:pt>
                <c:pt idx="11">
                  <c:v>06/10/2015</c:v>
                </c:pt>
                <c:pt idx="12">
                  <c:v>18/11/2015</c:v>
                </c:pt>
                <c:pt idx="13">
                  <c:v>18/12/2015</c:v>
                </c:pt>
                <c:pt idx="14">
                  <c:v>23/12/2015</c:v>
                </c:pt>
                <c:pt idx="15">
                  <c:v>29/12/2015</c:v>
                </c:pt>
                <c:pt idx="16">
                  <c:v>31/12/2015</c:v>
                </c:pt>
                <c:pt idx="17">
                  <c:v>10/02/2016</c:v>
                </c:pt>
                <c:pt idx="18">
                  <c:v>22/02/2016</c:v>
                </c:pt>
                <c:pt idx="19">
                  <c:v>26/02/2016</c:v>
                </c:pt>
                <c:pt idx="20">
                  <c:v>01/03/2016</c:v>
                </c:pt>
                <c:pt idx="21">
                  <c:v>02/03/2016</c:v>
                </c:pt>
                <c:pt idx="22">
                  <c:v>03/03/2016</c:v>
                </c:pt>
                <c:pt idx="23">
                  <c:v>11/03/2016</c:v>
                </c:pt>
                <c:pt idx="24">
                  <c:v>16/03/2016</c:v>
                </c:pt>
                <c:pt idx="25">
                  <c:v>22/03/2016</c:v>
                </c:pt>
                <c:pt idx="26">
                  <c:v>30/03/2016</c:v>
                </c:pt>
                <c:pt idx="27">
                  <c:v>01/04/2016</c:v>
                </c:pt>
                <c:pt idx="28">
                  <c:v>18/04/2016</c:v>
                </c:pt>
                <c:pt idx="29">
                  <c:v>30/05/2016</c:v>
                </c:pt>
                <c:pt idx="30">
                  <c:v>02/06/2016</c:v>
                </c:pt>
                <c:pt idx="31">
                  <c:v>07/06/2016</c:v>
                </c:pt>
                <c:pt idx="32">
                  <c:v>10/06/2016</c:v>
                </c:pt>
              </c:strCache>
            </c:strRef>
          </c:cat>
          <c:val>
            <c:numRef>
              <c:f>Sheet1!$C$2:$C$34</c:f>
              <c:numCache>
                <c:formatCode>General</c:formatCode>
                <c:ptCount val="33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Sheet1!$A$2:$A$34</c:f>
              <c:strCache>
                <c:ptCount val="33"/>
                <c:pt idx="0">
                  <c:v>22/06/2015</c:v>
                </c:pt>
                <c:pt idx="1">
                  <c:v>29/0672015</c:v>
                </c:pt>
                <c:pt idx="2">
                  <c:v>03/08/2015</c:v>
                </c:pt>
                <c:pt idx="3">
                  <c:v>06/08/2015</c:v>
                </c:pt>
                <c:pt idx="4">
                  <c:v>17/08/2015</c:v>
                </c:pt>
                <c:pt idx="5">
                  <c:v>19/08/2015</c:v>
                </c:pt>
                <c:pt idx="6">
                  <c:v>28/08/2015</c:v>
                </c:pt>
                <c:pt idx="7">
                  <c:v>31/08/2015</c:v>
                </c:pt>
                <c:pt idx="8">
                  <c:v>03/09/2015</c:v>
                </c:pt>
                <c:pt idx="9">
                  <c:v>29/09/2015</c:v>
                </c:pt>
                <c:pt idx="10">
                  <c:v>02/10/2015</c:v>
                </c:pt>
                <c:pt idx="11">
                  <c:v>06/10/2015</c:v>
                </c:pt>
                <c:pt idx="12">
                  <c:v>18/11/2015</c:v>
                </c:pt>
                <c:pt idx="13">
                  <c:v>18/12/2015</c:v>
                </c:pt>
                <c:pt idx="14">
                  <c:v>23/12/2015</c:v>
                </c:pt>
                <c:pt idx="15">
                  <c:v>29/12/2015</c:v>
                </c:pt>
                <c:pt idx="16">
                  <c:v>31/12/2015</c:v>
                </c:pt>
                <c:pt idx="17">
                  <c:v>10/02/2016</c:v>
                </c:pt>
                <c:pt idx="18">
                  <c:v>22/02/2016</c:v>
                </c:pt>
                <c:pt idx="19">
                  <c:v>26/02/2016</c:v>
                </c:pt>
                <c:pt idx="20">
                  <c:v>01/03/2016</c:v>
                </c:pt>
                <c:pt idx="21">
                  <c:v>02/03/2016</c:v>
                </c:pt>
                <c:pt idx="22">
                  <c:v>03/03/2016</c:v>
                </c:pt>
                <c:pt idx="23">
                  <c:v>11/03/2016</c:v>
                </c:pt>
                <c:pt idx="24">
                  <c:v>16/03/2016</c:v>
                </c:pt>
                <c:pt idx="25">
                  <c:v>22/03/2016</c:v>
                </c:pt>
                <c:pt idx="26">
                  <c:v>30/03/2016</c:v>
                </c:pt>
                <c:pt idx="27">
                  <c:v>01/04/2016</c:v>
                </c:pt>
                <c:pt idx="28">
                  <c:v>18/04/2016</c:v>
                </c:pt>
                <c:pt idx="29">
                  <c:v>30/05/2016</c:v>
                </c:pt>
                <c:pt idx="30">
                  <c:v>02/06/2016</c:v>
                </c:pt>
                <c:pt idx="31">
                  <c:v>07/06/2016</c:v>
                </c:pt>
                <c:pt idx="32">
                  <c:v>10/06/2016</c:v>
                </c:pt>
              </c:strCache>
            </c:strRef>
          </c:cat>
          <c:val>
            <c:numRef>
              <c:f>Sheet1!$D$2:$D$34</c:f>
              <c:numCache>
                <c:formatCode>General</c:formatCode>
                <c:ptCount val="3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888304"/>
        <c:axId val="155827120"/>
      </c:lineChart>
      <c:catAx>
        <c:axId val="226888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827120"/>
        <c:crosses val="autoZero"/>
        <c:auto val="1"/>
        <c:lblAlgn val="ctr"/>
        <c:lblOffset val="100"/>
        <c:noMultiLvlLbl val="0"/>
      </c:catAx>
      <c:valAx>
        <c:axId val="15582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68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F4922D-2259-4315-BCF6-53ACE1E77902}" type="datetimeFigureOut">
              <a:rPr lang="es-ES" altLang="es-ES"/>
              <a:pPr>
                <a:defRPr/>
              </a:pPr>
              <a:t>15/06/2016</a:t>
            </a:fld>
            <a:endParaRPr lang="es-ES" alt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477B52-6A91-412A-928F-F465867B235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7988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058D02-CEBF-4AFB-8804-61171766240A}" type="datetimeFigureOut">
              <a:rPr lang="en-US" altLang="es-ES"/>
              <a:pPr>
                <a:defRPr/>
              </a:pPr>
              <a:t>6/15/2016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42EA29-FB5D-4409-A176-B377162768C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2383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2"/>
          <p:cNvCxnSpPr>
            <a:cxnSpLocks noChangeShapeType="1"/>
          </p:cNvCxnSpPr>
          <p:nvPr userDrawn="1"/>
        </p:nvCxnSpPr>
        <p:spPr bwMode="auto">
          <a:xfrm>
            <a:off x="762000" y="76200"/>
            <a:ext cx="0" cy="685800"/>
          </a:xfrm>
          <a:prstGeom prst="line">
            <a:avLst/>
          </a:prstGeom>
          <a:noFill/>
          <a:ln w="12700" cap="sq">
            <a:solidFill>
              <a:srgbClr val="0068B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1300"/>
            <a:ext cx="152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0" y="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6075"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3600" dirty="0" smtClean="0">
                <a:solidFill>
                  <a:srgbClr val="004987"/>
                </a:solidFill>
                <a:latin typeface="+mn-lt"/>
              </a:rPr>
              <a:t>01</a:t>
            </a:r>
          </a:p>
        </p:txBody>
      </p:sp>
      <p:sp>
        <p:nvSpPr>
          <p:cNvPr id="5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914400" y="76200"/>
            <a:ext cx="5791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rgbClr val="004A88"/>
                </a:solidFill>
                <a:latin typeface="+mn-lt"/>
                <a:cs typeface="ApexNew-Medium"/>
              </a:defRPr>
            </a:lvl1pPr>
            <a:lvl2pPr marL="288925" indent="0">
              <a:buNone/>
              <a:defRPr sz="1800" b="0" i="0">
                <a:solidFill>
                  <a:srgbClr val="004A88"/>
                </a:solidFill>
                <a:latin typeface="ApexNew-Medium"/>
                <a:cs typeface="ApexNew-Medium"/>
              </a:defRPr>
            </a:lvl2pPr>
            <a:lvl3pPr marL="625475" indent="0">
              <a:buNone/>
              <a:defRPr sz="1800" b="0" i="0">
                <a:solidFill>
                  <a:srgbClr val="004A88"/>
                </a:solidFill>
                <a:latin typeface="ApexNew-Medium"/>
                <a:cs typeface="ApexNew-Medium"/>
              </a:defRPr>
            </a:lvl3pPr>
            <a:lvl4pPr marL="857250" indent="0">
              <a:buNone/>
              <a:defRPr sz="1800" b="0" i="0">
                <a:solidFill>
                  <a:srgbClr val="004A88"/>
                </a:solidFill>
                <a:latin typeface="ApexNew-Medium"/>
                <a:cs typeface="ApexNew-Medium"/>
              </a:defRPr>
            </a:lvl4pPr>
            <a:lvl5pPr marL="1146175" indent="0">
              <a:buNone/>
              <a:defRPr sz="1800" b="0" i="0">
                <a:solidFill>
                  <a:srgbClr val="004A88"/>
                </a:solidFill>
                <a:latin typeface="ApexNew-Medium"/>
                <a:cs typeface="ApexNew-Medium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914400" y="457200"/>
            <a:ext cx="57912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solidFill>
                  <a:srgbClr val="004A88"/>
                </a:solidFill>
                <a:latin typeface="+mn-lt"/>
                <a:cs typeface="ApexNew-Light"/>
              </a:defRPr>
            </a:lvl1pPr>
            <a:lvl2pPr marL="288925" indent="0">
              <a:buNone/>
              <a:defRPr sz="1400"/>
            </a:lvl2pPr>
            <a:lvl3pPr marL="625475" indent="0">
              <a:buNone/>
              <a:defRPr sz="1400"/>
            </a:lvl3pPr>
            <a:lvl4pPr marL="857250" indent="0">
              <a:buNone/>
              <a:defRPr sz="1400"/>
            </a:lvl4pPr>
            <a:lvl5pPr marL="1146175" indent="0">
              <a:buNone/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Marcador de texto 13"/>
          <p:cNvSpPr>
            <a:spLocks noGrp="1"/>
          </p:cNvSpPr>
          <p:nvPr>
            <p:ph type="body" sz="quarter" idx="18"/>
          </p:nvPr>
        </p:nvSpPr>
        <p:spPr>
          <a:xfrm>
            <a:off x="914400" y="1676400"/>
            <a:ext cx="7010400" cy="39624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600">
                <a:solidFill>
                  <a:srgbClr val="595959"/>
                </a:solidFill>
                <a:latin typeface="+mn-lt"/>
              </a:defRPr>
            </a:lvl1pPr>
            <a:lvl2pPr marL="44450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ACFF"/>
              </a:buClr>
              <a:buSzPct val="110000"/>
              <a:buFont typeface="+mj-lt"/>
              <a:buNone/>
              <a:tabLst/>
              <a:defRPr sz="1600">
                <a:solidFill>
                  <a:srgbClr val="595959"/>
                </a:solidFill>
              </a:defRPr>
            </a:lvl2pPr>
            <a:lvl3pPr marL="968375" indent="-342900">
              <a:buFont typeface="+mj-lt"/>
              <a:buAutoNum type="arabicPeriod"/>
              <a:defRPr sz="1600">
                <a:solidFill>
                  <a:srgbClr val="595959"/>
                </a:solidFill>
              </a:defRPr>
            </a:lvl3pPr>
            <a:lvl4pPr marL="1200150" indent="-342900">
              <a:buFont typeface="+mj-lt"/>
              <a:buAutoNum type="arabicPeriod"/>
              <a:defRPr sz="1600">
                <a:solidFill>
                  <a:srgbClr val="595959"/>
                </a:solidFill>
              </a:defRPr>
            </a:lvl4pPr>
            <a:lvl5pPr marL="1489075" indent="-342900">
              <a:buFont typeface="+mj-lt"/>
              <a:buAutoNum type="arabicPeriod"/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88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7"/>
          <p:cNvSpPr>
            <a:spLocks noChangeArrowheads="1"/>
          </p:cNvSpPr>
          <p:nvPr userDrawn="1"/>
        </p:nvSpPr>
        <p:spPr bwMode="auto">
          <a:xfrm>
            <a:off x="0" y="0"/>
            <a:ext cx="9220200" cy="6858000"/>
          </a:xfrm>
          <a:prstGeom prst="rect">
            <a:avLst/>
          </a:prstGeom>
          <a:solidFill>
            <a:srgbClr val="004987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s-ES" altLang="es-ES" sz="1800" smtClean="0">
              <a:latin typeface="+mn-lt"/>
            </a:endParaRPr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0686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itle Placeholder 1"/>
          <p:cNvSpPr>
            <a:spLocks noGrp="1"/>
          </p:cNvSpPr>
          <p:nvPr>
            <p:ph type="ctrTitle"/>
          </p:nvPr>
        </p:nvSpPr>
        <p:spPr>
          <a:xfrm>
            <a:off x="4267200" y="3352801"/>
            <a:ext cx="5334000" cy="762000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l">
              <a:defRPr sz="32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29705" name="Text Placeholder 2"/>
          <p:cNvSpPr>
            <a:spLocks noGrp="1"/>
          </p:cNvSpPr>
          <p:nvPr>
            <p:ph type="subTitle" idx="1"/>
          </p:nvPr>
        </p:nvSpPr>
        <p:spPr>
          <a:xfrm>
            <a:off x="4267200" y="4191000"/>
            <a:ext cx="4724400" cy="609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51200" indent="0" algn="l">
              <a:buFont typeface="Wingdings" pitchFamily="2" charset="2"/>
              <a:buNone/>
              <a:defRPr sz="2400" b="0" i="0" baseline="0">
                <a:solidFill>
                  <a:schemeClr val="bg1"/>
                </a:solidFill>
                <a:latin typeface="+mn-lt"/>
                <a:cs typeface="ApexNew-Ligh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823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7"/>
          <p:cNvSpPr>
            <a:spLocks noChangeArrowheads="1"/>
          </p:cNvSpPr>
          <p:nvPr userDrawn="1"/>
        </p:nvSpPr>
        <p:spPr bwMode="auto">
          <a:xfrm>
            <a:off x="0" y="0"/>
            <a:ext cx="9220200" cy="6858000"/>
          </a:xfrm>
          <a:prstGeom prst="rect">
            <a:avLst/>
          </a:prstGeom>
          <a:solidFill>
            <a:srgbClr val="004987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s-ES" altLang="es-ES" sz="1800" smtClean="0">
              <a:latin typeface="+mn-lt"/>
            </a:endParaRPr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5334000"/>
            <a:ext cx="30686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5334000" cy="762000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l">
              <a:defRPr sz="32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subTitle" idx="1"/>
          </p:nvPr>
        </p:nvSpPr>
        <p:spPr>
          <a:xfrm>
            <a:off x="381000" y="2514599"/>
            <a:ext cx="4724400" cy="609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51200" indent="0" algn="l">
              <a:buFont typeface="Wingdings" pitchFamily="2" charset="2"/>
              <a:buNone/>
              <a:defRPr sz="2400" b="0" i="0" baseline="0">
                <a:solidFill>
                  <a:schemeClr val="bg1"/>
                </a:solidFill>
                <a:latin typeface="+mn-lt"/>
                <a:cs typeface="ApexNew-Ligh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118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/>
          <p:cNvSpPr>
            <a:spLocks noChangeArrowheads="1"/>
          </p:cNvSpPr>
          <p:nvPr userDrawn="1"/>
        </p:nvSpPr>
        <p:spPr bwMode="auto">
          <a:xfrm>
            <a:off x="0" y="0"/>
            <a:ext cx="9220200" cy="6858000"/>
          </a:xfrm>
          <a:prstGeom prst="rect">
            <a:avLst/>
          </a:prstGeom>
          <a:solidFill>
            <a:srgbClr val="004987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s-ES" altLang="es-ES" sz="1800" smtClean="0"/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7513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026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2"/>
          <p:cNvCxnSpPr>
            <a:cxnSpLocks noChangeShapeType="1"/>
          </p:cNvCxnSpPr>
          <p:nvPr userDrawn="1"/>
        </p:nvCxnSpPr>
        <p:spPr bwMode="auto">
          <a:xfrm>
            <a:off x="762000" y="76200"/>
            <a:ext cx="0" cy="685800"/>
          </a:xfrm>
          <a:prstGeom prst="line">
            <a:avLst/>
          </a:prstGeom>
          <a:noFill/>
          <a:ln w="12700" cap="sq">
            <a:solidFill>
              <a:srgbClr val="0068B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2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495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914400" y="76200"/>
            <a:ext cx="5791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rgbClr val="004A88"/>
                </a:solidFill>
                <a:latin typeface="+mn-lt"/>
                <a:cs typeface="ApexNew-Medium"/>
              </a:defRPr>
            </a:lvl1pPr>
            <a:lvl2pPr marL="288925" indent="0">
              <a:buNone/>
              <a:defRPr sz="1800" b="0" i="0">
                <a:solidFill>
                  <a:srgbClr val="004A88"/>
                </a:solidFill>
                <a:latin typeface="ApexNew-Medium"/>
                <a:cs typeface="ApexNew-Medium"/>
              </a:defRPr>
            </a:lvl2pPr>
            <a:lvl3pPr marL="625475" indent="0">
              <a:buNone/>
              <a:defRPr sz="1800" b="0" i="0">
                <a:solidFill>
                  <a:srgbClr val="004A88"/>
                </a:solidFill>
                <a:latin typeface="ApexNew-Medium"/>
                <a:cs typeface="ApexNew-Medium"/>
              </a:defRPr>
            </a:lvl3pPr>
            <a:lvl4pPr marL="857250" indent="0">
              <a:buNone/>
              <a:defRPr sz="1800" b="0" i="0">
                <a:solidFill>
                  <a:srgbClr val="004A88"/>
                </a:solidFill>
                <a:latin typeface="ApexNew-Medium"/>
                <a:cs typeface="ApexNew-Medium"/>
              </a:defRPr>
            </a:lvl4pPr>
            <a:lvl5pPr marL="1146175" indent="0">
              <a:buNone/>
              <a:defRPr sz="1800" b="0" i="0">
                <a:solidFill>
                  <a:srgbClr val="004A88"/>
                </a:solidFill>
                <a:latin typeface="ApexNew-Medium"/>
                <a:cs typeface="ApexNew-Medium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914400" y="457200"/>
            <a:ext cx="57912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solidFill>
                  <a:srgbClr val="004A88"/>
                </a:solidFill>
                <a:latin typeface="+mn-lt"/>
                <a:cs typeface="ApexNew-Light"/>
              </a:defRPr>
            </a:lvl1pPr>
            <a:lvl2pPr marL="288925" indent="0">
              <a:buNone/>
              <a:defRPr sz="1400"/>
            </a:lvl2pPr>
            <a:lvl3pPr marL="625475" indent="0">
              <a:buNone/>
              <a:defRPr sz="1400"/>
            </a:lvl3pPr>
            <a:lvl4pPr marL="857250" indent="0">
              <a:buNone/>
              <a:defRPr sz="1400"/>
            </a:lvl4pPr>
            <a:lvl5pPr marL="1146175" indent="0">
              <a:buNone/>
              <a:defRPr sz="14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4135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2819400" y="6477000"/>
            <a:ext cx="3124200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s-ES" sz="800" dirty="0" smtClean="0">
                <a:solidFill>
                  <a:srgbClr val="7F7F7F"/>
                </a:solidFill>
                <a:latin typeface="Arial" panose="020B0604020202020204" pitchFamily="34" charset="0"/>
              </a:rPr>
              <a:t>P. </a:t>
            </a:r>
            <a:fld id="{A6148C2D-9E43-43C1-A3C6-0FB1E30ED667}" type="slidenum">
              <a:rPr lang="en-US" altLang="es-ES" sz="800" smtClean="0">
                <a:solidFill>
                  <a:srgbClr val="7F7F7F"/>
                </a:solidFill>
                <a:latin typeface="Arial" panose="020B0604020202020204" pitchFamily="34" charset="0"/>
              </a:rPr>
              <a:pPr algn="ctr">
                <a:defRPr/>
              </a:pPr>
              <a:t>‹Nº›</a:t>
            </a:fld>
            <a:r>
              <a:rPr lang="en-US" altLang="es-ES" sz="800" b="1" dirty="0" smtClean="0">
                <a:solidFill>
                  <a:srgbClr val="7F7F7F"/>
                </a:solidFill>
              </a:rPr>
              <a:t> </a:t>
            </a:r>
            <a:r>
              <a:rPr lang="en-US" altLang="es-ES" sz="1000" b="1" dirty="0" smtClean="0">
                <a:solidFill>
                  <a:srgbClr val="7F7F7F"/>
                </a:solidFill>
              </a:rPr>
              <a:t>| </a:t>
            </a:r>
            <a:r>
              <a:rPr lang="en-US" altLang="es-ES" sz="800" b="1" dirty="0" smtClean="0">
                <a:solidFill>
                  <a:srgbClr val="7F7F7F"/>
                </a:solidFill>
                <a:latin typeface="Arial" panose="020B0604020202020204" pitchFamily="34" charset="0"/>
              </a:rPr>
              <a:t>ECG</a:t>
            </a:r>
            <a:r>
              <a:rPr lang="en-US" altLang="es-ES" sz="800" dirty="0" smtClean="0">
                <a:solidFill>
                  <a:srgbClr val="7F7F7F"/>
                </a:solidFill>
                <a:latin typeface="Arial" panose="020B0604020202020204" pitchFamily="34" charset="0"/>
              </a:rPr>
              <a:t> Engineering Consulting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5" r:id="rId1"/>
    <p:sldLayoutId id="2147485036" r:id="rId2"/>
    <p:sldLayoutId id="2147485037" r:id="rId3"/>
    <p:sldLayoutId id="2147485038" r:id="rId4"/>
    <p:sldLayoutId id="2147485039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indent="-346075" algn="l" rtl="0" eaLnBrk="0" fontAlgn="base" hangingPunct="0">
        <a:spcBef>
          <a:spcPct val="0"/>
        </a:spcBef>
        <a:spcAft>
          <a:spcPct val="0"/>
        </a:spcAft>
        <a:defRPr>
          <a:solidFill>
            <a:srgbClr val="004987"/>
          </a:solidFill>
          <a:latin typeface="ApexNew-Medium"/>
          <a:ea typeface="MS PGothic" panose="020B0600070205080204" pitchFamily="34" charset="-128"/>
          <a:cs typeface="ApexNew-Medium"/>
        </a:defRPr>
      </a:lvl1pPr>
      <a:lvl2pPr indent="-346075" algn="l" rtl="0" eaLnBrk="0" fontAlgn="base" hangingPunct="0">
        <a:spcBef>
          <a:spcPct val="0"/>
        </a:spcBef>
        <a:spcAft>
          <a:spcPct val="0"/>
        </a:spcAft>
        <a:defRPr>
          <a:solidFill>
            <a:srgbClr val="004987"/>
          </a:solidFill>
          <a:latin typeface="ApexNew-Medium" charset="0"/>
          <a:ea typeface="MS PGothic" panose="020B0600070205080204" pitchFamily="34" charset="-128"/>
          <a:cs typeface="ApexNew-Medium" charset="0"/>
        </a:defRPr>
      </a:lvl2pPr>
      <a:lvl3pPr indent="-346075" algn="l" rtl="0" eaLnBrk="0" fontAlgn="base" hangingPunct="0">
        <a:spcBef>
          <a:spcPct val="0"/>
        </a:spcBef>
        <a:spcAft>
          <a:spcPct val="0"/>
        </a:spcAft>
        <a:defRPr>
          <a:solidFill>
            <a:srgbClr val="004987"/>
          </a:solidFill>
          <a:latin typeface="ApexNew-Medium" charset="0"/>
          <a:ea typeface="MS PGothic" panose="020B0600070205080204" pitchFamily="34" charset="-128"/>
          <a:cs typeface="ApexNew-Medium" charset="0"/>
        </a:defRPr>
      </a:lvl3pPr>
      <a:lvl4pPr indent="-346075" algn="l" rtl="0" eaLnBrk="0" fontAlgn="base" hangingPunct="0">
        <a:spcBef>
          <a:spcPct val="0"/>
        </a:spcBef>
        <a:spcAft>
          <a:spcPct val="0"/>
        </a:spcAft>
        <a:defRPr>
          <a:solidFill>
            <a:srgbClr val="004987"/>
          </a:solidFill>
          <a:latin typeface="ApexNew-Medium" charset="0"/>
          <a:ea typeface="MS PGothic" panose="020B0600070205080204" pitchFamily="34" charset="-128"/>
          <a:cs typeface="ApexNew-Medium" charset="0"/>
        </a:defRPr>
      </a:lvl4pPr>
      <a:lvl5pPr indent="-346075" algn="l" rtl="0" eaLnBrk="0" fontAlgn="base" hangingPunct="0">
        <a:spcBef>
          <a:spcPct val="0"/>
        </a:spcBef>
        <a:spcAft>
          <a:spcPct val="0"/>
        </a:spcAft>
        <a:defRPr>
          <a:solidFill>
            <a:srgbClr val="004987"/>
          </a:solidFill>
          <a:latin typeface="ApexNew-Medium" charset="0"/>
          <a:ea typeface="MS PGothic" panose="020B0600070205080204" pitchFamily="34" charset="-128"/>
          <a:cs typeface="ApexNew-Medium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68B3"/>
        </a:buClr>
        <a:buSzPct val="120000"/>
        <a:buFont typeface="Wingdings" panose="05000000000000000000" pitchFamily="2" charset="2"/>
        <a:buChar char="§"/>
        <a:defRPr sz="2000">
          <a:solidFill>
            <a:srgbClr val="404040"/>
          </a:solidFill>
          <a:latin typeface="ApexNew-Book"/>
          <a:ea typeface="MS PGothic" panose="020B0600070205080204" pitchFamily="34" charset="-128"/>
          <a:cs typeface="ApexNew-Book"/>
        </a:defRPr>
      </a:lvl1pPr>
      <a:lvl2pPr marL="568325" indent="-279400" algn="l" rtl="0" eaLnBrk="0" fontAlgn="base" hangingPunct="0">
        <a:spcBef>
          <a:spcPct val="20000"/>
        </a:spcBef>
        <a:spcAft>
          <a:spcPct val="0"/>
        </a:spcAft>
        <a:buClr>
          <a:srgbClr val="38ACFF"/>
        </a:buClr>
        <a:buSzPct val="110000"/>
        <a:buFont typeface="Arial" panose="020B0604020202020204" pitchFamily="34" charset="0"/>
        <a:buChar char="•"/>
        <a:defRPr sz="2000">
          <a:solidFill>
            <a:srgbClr val="595959"/>
          </a:solidFill>
          <a:latin typeface="ApexNew-Light"/>
          <a:ea typeface="Arial" charset="0"/>
          <a:cs typeface="ApexNew-Light"/>
        </a:defRPr>
      </a:lvl2pPr>
      <a:lvl3pPr marL="798513" indent="-17303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̶"/>
        <a:defRPr i="1">
          <a:solidFill>
            <a:srgbClr val="7F7F7F"/>
          </a:solidFill>
          <a:latin typeface="ApexNew-Book"/>
          <a:ea typeface="MS PGothic" panose="020B0600070205080204" pitchFamily="34" charset="-128"/>
          <a:cs typeface="ApexNew-Book"/>
        </a:defRPr>
      </a:lvl3pPr>
      <a:lvl4pPr marL="1087438" indent="-2301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–"/>
        <a:defRPr sz="1600" i="1">
          <a:solidFill>
            <a:srgbClr val="7F7F7F"/>
          </a:solidFill>
          <a:latin typeface="ApexNew-Book"/>
          <a:ea typeface="ApexNew-Book" charset="0"/>
          <a:cs typeface="ApexNew-Book"/>
        </a:defRPr>
      </a:lvl4pPr>
      <a:lvl5pPr marL="1319213" indent="-17303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̶"/>
        <a:defRPr sz="1400" i="1">
          <a:solidFill>
            <a:srgbClr val="7F7F7F"/>
          </a:solidFill>
          <a:latin typeface="ApexNew-Book"/>
          <a:ea typeface="ApexNew-Book" charset="0"/>
          <a:cs typeface="ApexNew-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6"/>
          <p:cNvSpPr>
            <a:spLocks noGrp="1"/>
          </p:cNvSpPr>
          <p:nvPr>
            <p:ph type="ctrTitle"/>
          </p:nvPr>
        </p:nvSpPr>
        <p:spPr bwMode="auto">
          <a:xfrm>
            <a:off x="4572000" y="3262313"/>
            <a:ext cx="53340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2800" dirty="0" smtClean="0">
                <a:cs typeface="ApexNew-Medium" pitchFamily="50" charset="0"/>
              </a:rPr>
              <a:t>Información Corporativa</a:t>
            </a:r>
          </a:p>
        </p:txBody>
      </p:sp>
      <p:sp>
        <p:nvSpPr>
          <p:cNvPr id="10243" name="Subtítulo 1"/>
          <p:cNvSpPr>
            <a:spLocks noGrp="1"/>
          </p:cNvSpPr>
          <p:nvPr>
            <p:ph type="subTitle" idx="1"/>
          </p:nvPr>
        </p:nvSpPr>
        <p:spPr bwMode="auto">
          <a:xfrm>
            <a:off x="4430713" y="4038600"/>
            <a:ext cx="4724400" cy="609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0813">
              <a:defRPr/>
            </a:pPr>
            <a:r>
              <a:rPr lang="en-US" altLang="es-ES" dirty="0" smtClean="0">
                <a:cs typeface="ApexNew-Book" panose="02010600040501010103" pitchFamily="50" charset="0"/>
              </a:rPr>
              <a:t>Mayo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4"/>
          <p:cNvSpPr/>
          <p:nvPr/>
        </p:nvSpPr>
        <p:spPr>
          <a:xfrm>
            <a:off x="312634" y="1442090"/>
            <a:ext cx="5549531" cy="1482431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j-lt"/>
            </a:endParaRPr>
          </a:p>
        </p:txBody>
      </p:sp>
      <p:sp>
        <p:nvSpPr>
          <p:cNvPr id="38" name="Rectangle 54"/>
          <p:cNvSpPr/>
          <p:nvPr/>
        </p:nvSpPr>
        <p:spPr>
          <a:xfrm>
            <a:off x="314595" y="4704600"/>
            <a:ext cx="2727418" cy="162000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7" name="Rectangle 54"/>
          <p:cNvSpPr/>
          <p:nvPr/>
        </p:nvSpPr>
        <p:spPr>
          <a:xfrm>
            <a:off x="3124200" y="4714573"/>
            <a:ext cx="2727418" cy="162000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6" name="Rectangle 54"/>
          <p:cNvSpPr/>
          <p:nvPr/>
        </p:nvSpPr>
        <p:spPr>
          <a:xfrm>
            <a:off x="3129350" y="2991142"/>
            <a:ext cx="2727418" cy="162000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4" name="Rectangle 54"/>
          <p:cNvSpPr/>
          <p:nvPr/>
        </p:nvSpPr>
        <p:spPr>
          <a:xfrm>
            <a:off x="304800" y="2991143"/>
            <a:ext cx="2727418" cy="162000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747168" y="1981200"/>
            <a:ext cx="504403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es-ES" altLang="es-ES" sz="1200" dirty="0" smtClean="0">
                <a:solidFill>
                  <a:schemeClr val="bg1"/>
                </a:solidFill>
                <a:latin typeface="+mn-lt"/>
              </a:rPr>
              <a:t>ECG es una empresa global de ingenieros consultores que integra las compañías Euroconsult, fundada en 1968 y Proes, que inició su andadura en el año 1971</a:t>
            </a:r>
          </a:p>
        </p:txBody>
      </p:sp>
      <p:sp>
        <p:nvSpPr>
          <p:cNvPr id="12293" name="TextBox 14"/>
          <p:cNvSpPr txBox="1">
            <a:spLocks noChangeArrowheads="1"/>
          </p:cNvSpPr>
          <p:nvPr/>
        </p:nvSpPr>
        <p:spPr bwMode="auto">
          <a:xfrm>
            <a:off x="762000" y="3119437"/>
            <a:ext cx="2052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Oficinas en 22  países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7" name="TextBox 15"/>
          <p:cNvSpPr txBox="1">
            <a:spLocks noChangeArrowheads="1"/>
          </p:cNvSpPr>
          <p:nvPr/>
        </p:nvSpPr>
        <p:spPr bwMode="auto">
          <a:xfrm>
            <a:off x="747168" y="3542217"/>
            <a:ext cx="2224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1200" dirty="0">
                <a:solidFill>
                  <a:schemeClr val="bg1"/>
                </a:solidFill>
                <a:latin typeface="+mn-lt"/>
              </a:rPr>
              <a:t>ECG es una ingeniería global presente en 22 países a lo largo del mundo.</a:t>
            </a: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3593910" y="3102478"/>
            <a:ext cx="12776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MAB. Spain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97" name="TextBox 20"/>
          <p:cNvSpPr txBox="1">
            <a:spLocks noChangeArrowheads="1"/>
          </p:cNvSpPr>
          <p:nvPr/>
        </p:nvSpPr>
        <p:spPr bwMode="auto">
          <a:xfrm>
            <a:off x="3555273" y="3544887"/>
            <a:ext cx="2030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ES" altLang="es-ES" dirty="0"/>
              <a:t>ECG está presente en el Mercado Alternativo Bursátil desde el año 2014</a:t>
            </a:r>
          </a:p>
        </p:txBody>
      </p:sp>
      <p:sp>
        <p:nvSpPr>
          <p:cNvPr id="56" name="AutoShape 114"/>
          <p:cNvSpPr>
            <a:spLocks/>
          </p:cNvSpPr>
          <p:nvPr/>
        </p:nvSpPr>
        <p:spPr bwMode="auto">
          <a:xfrm>
            <a:off x="3251108" y="3096591"/>
            <a:ext cx="331880" cy="327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204" tIns="76204" rIns="76204" bIns="76204" anchor="ctr"/>
          <a:lstStyle/>
          <a:p>
            <a:pPr defTabSz="685658"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Gill Sans" charset="0"/>
              <a:sym typeface="Gill Sans" charset="0"/>
            </a:endParaRPr>
          </a:p>
        </p:txBody>
      </p:sp>
      <p:sp>
        <p:nvSpPr>
          <p:cNvPr id="12299" name="TextBox 24"/>
          <p:cNvSpPr txBox="1">
            <a:spLocks noChangeArrowheads="1"/>
          </p:cNvSpPr>
          <p:nvPr/>
        </p:nvSpPr>
        <p:spPr bwMode="auto">
          <a:xfrm>
            <a:off x="766557" y="4882991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Cartera: 58 M </a:t>
            </a:r>
            <a:r>
              <a:rPr lang="es-ES" altLang="es-ES" sz="14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€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AutoShape 125"/>
          <p:cNvSpPr>
            <a:spLocks/>
          </p:cNvSpPr>
          <p:nvPr/>
        </p:nvSpPr>
        <p:spPr bwMode="auto">
          <a:xfrm>
            <a:off x="483327" y="4868659"/>
            <a:ext cx="290512" cy="288925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76204" tIns="76204" rIns="76204" bIns="76204" anchor="ctr"/>
          <a:lstStyle/>
          <a:p>
            <a:pPr defTabSz="685658"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Gill Sans" charset="0"/>
              <a:sym typeface="Gill Sans" charset="0"/>
            </a:endParaRPr>
          </a:p>
        </p:txBody>
      </p:sp>
      <p:sp>
        <p:nvSpPr>
          <p:cNvPr id="12301" name="TextBox 29"/>
          <p:cNvSpPr txBox="1">
            <a:spLocks noChangeArrowheads="1"/>
          </p:cNvSpPr>
          <p:nvPr/>
        </p:nvSpPr>
        <p:spPr bwMode="auto">
          <a:xfrm>
            <a:off x="3600007" y="4865682"/>
            <a:ext cx="2262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Cifra de Negocio: 42 M </a:t>
            </a:r>
            <a:r>
              <a:rPr lang="es-ES" altLang="es-ES" sz="14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€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Marcador de título 1"/>
          <p:cNvSpPr txBox="1">
            <a:spLocks/>
          </p:cNvSpPr>
          <p:nvPr/>
        </p:nvSpPr>
        <p:spPr bwMode="auto">
          <a:xfrm>
            <a:off x="914400" y="152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b="1" dirty="0" smtClean="0">
                <a:solidFill>
                  <a:srgbClr val="004987"/>
                </a:solidFill>
                <a:latin typeface="+mn-lt"/>
              </a:rPr>
              <a:t>ECG Corporate</a:t>
            </a:r>
          </a:p>
        </p:txBody>
      </p:sp>
      <p:sp>
        <p:nvSpPr>
          <p:cNvPr id="27" name="Title Placeholder 1"/>
          <p:cNvSpPr txBox="1">
            <a:spLocks/>
          </p:cNvSpPr>
          <p:nvPr/>
        </p:nvSpPr>
        <p:spPr bwMode="auto">
          <a:xfrm>
            <a:off x="0" y="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6075"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3600" dirty="0" smtClean="0">
                <a:solidFill>
                  <a:srgbClr val="004987"/>
                </a:solidFill>
                <a:latin typeface="+mn-lt"/>
              </a:rPr>
              <a:t>02</a:t>
            </a:r>
          </a:p>
        </p:txBody>
      </p:sp>
      <p:grpSp>
        <p:nvGrpSpPr>
          <p:cNvPr id="13329" name="Grupo 1"/>
          <p:cNvGrpSpPr>
            <a:grpSpLocks/>
          </p:cNvGrpSpPr>
          <p:nvPr/>
        </p:nvGrpSpPr>
        <p:grpSpPr bwMode="auto">
          <a:xfrm>
            <a:off x="441330" y="1587809"/>
            <a:ext cx="360000" cy="327025"/>
            <a:chOff x="635592" y="1823531"/>
            <a:chExt cx="418456" cy="328041"/>
          </a:xfrm>
          <a:solidFill>
            <a:schemeClr val="bg1"/>
          </a:solidFill>
        </p:grpSpPr>
        <p:sp>
          <p:nvSpPr>
            <p:cNvPr id="24" name="Shape 76"/>
            <p:cNvSpPr/>
            <p:nvPr/>
          </p:nvSpPr>
          <p:spPr>
            <a:xfrm>
              <a:off x="635592" y="1912707"/>
              <a:ext cx="418456" cy="23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extrusionOk="0">
                  <a:moveTo>
                    <a:pt x="21231" y="99"/>
                  </a:moveTo>
                  <a:cubicBezTo>
                    <a:pt x="21007" y="-80"/>
                    <a:pt x="20742" y="-11"/>
                    <a:pt x="20557" y="273"/>
                  </a:cubicBezTo>
                  <a:lnTo>
                    <a:pt x="11794" y="13663"/>
                  </a:lnTo>
                  <a:cubicBezTo>
                    <a:pt x="10802" y="15179"/>
                    <a:pt x="9313" y="15143"/>
                    <a:pt x="8347" y="13578"/>
                  </a:cubicBezTo>
                  <a:lnTo>
                    <a:pt x="5403" y="8810"/>
                  </a:lnTo>
                  <a:cubicBezTo>
                    <a:pt x="5166" y="8427"/>
                    <a:pt x="4800" y="8420"/>
                    <a:pt x="4558" y="8793"/>
                  </a:cubicBezTo>
                  <a:lnTo>
                    <a:pt x="373" y="15268"/>
                  </a:lnTo>
                  <a:cubicBezTo>
                    <a:pt x="136" y="15634"/>
                    <a:pt x="0" y="16159"/>
                    <a:pt x="0" y="16710"/>
                  </a:cubicBezTo>
                  <a:lnTo>
                    <a:pt x="0" y="20424"/>
                  </a:lnTo>
                  <a:cubicBezTo>
                    <a:pt x="0" y="21029"/>
                    <a:pt x="281" y="21520"/>
                    <a:pt x="628" y="21520"/>
                  </a:cubicBezTo>
                  <a:lnTo>
                    <a:pt x="20971" y="21520"/>
                  </a:lnTo>
                  <a:cubicBezTo>
                    <a:pt x="21318" y="21520"/>
                    <a:pt x="21600" y="21029"/>
                    <a:pt x="21600" y="20424"/>
                  </a:cubicBezTo>
                  <a:lnTo>
                    <a:pt x="21600" y="1096"/>
                  </a:lnTo>
                  <a:cubicBezTo>
                    <a:pt x="21600" y="666"/>
                    <a:pt x="21455" y="275"/>
                    <a:pt x="21231" y="99"/>
                  </a:cubicBezTo>
                  <a:cubicBezTo>
                    <a:pt x="21231" y="99"/>
                    <a:pt x="21231" y="99"/>
                    <a:pt x="21231" y="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6" name="Shape 77"/>
            <p:cNvSpPr/>
            <p:nvPr/>
          </p:nvSpPr>
          <p:spPr>
            <a:xfrm>
              <a:off x="635592" y="1823531"/>
              <a:ext cx="402605" cy="218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5451" y="7531"/>
                  </a:moveTo>
                  <a:cubicBezTo>
                    <a:pt x="6083" y="7531"/>
                    <a:pt x="6595" y="8481"/>
                    <a:pt x="6595" y="9655"/>
                  </a:cubicBezTo>
                  <a:cubicBezTo>
                    <a:pt x="6595" y="10828"/>
                    <a:pt x="6083" y="11778"/>
                    <a:pt x="5451" y="11778"/>
                  </a:cubicBezTo>
                  <a:cubicBezTo>
                    <a:pt x="4817" y="11778"/>
                    <a:pt x="4305" y="10828"/>
                    <a:pt x="4305" y="9655"/>
                  </a:cubicBezTo>
                  <a:cubicBezTo>
                    <a:pt x="4305" y="8481"/>
                    <a:pt x="4817" y="7531"/>
                    <a:pt x="5451" y="7531"/>
                  </a:cubicBezTo>
                  <a:cubicBezTo>
                    <a:pt x="5451" y="7531"/>
                    <a:pt x="5451" y="7531"/>
                    <a:pt x="5451" y="7531"/>
                  </a:cubicBezTo>
                  <a:close/>
                  <a:moveTo>
                    <a:pt x="10557" y="14739"/>
                  </a:moveTo>
                  <a:cubicBezTo>
                    <a:pt x="11188" y="14739"/>
                    <a:pt x="11701" y="15691"/>
                    <a:pt x="11701" y="16862"/>
                  </a:cubicBezTo>
                  <a:cubicBezTo>
                    <a:pt x="11701" y="18036"/>
                    <a:pt x="11188" y="18988"/>
                    <a:pt x="10557" y="18988"/>
                  </a:cubicBezTo>
                  <a:cubicBezTo>
                    <a:pt x="9923" y="18988"/>
                    <a:pt x="9411" y="18036"/>
                    <a:pt x="9411" y="16862"/>
                  </a:cubicBezTo>
                  <a:cubicBezTo>
                    <a:pt x="9411" y="15691"/>
                    <a:pt x="9923" y="14739"/>
                    <a:pt x="10557" y="14739"/>
                  </a:cubicBezTo>
                  <a:cubicBezTo>
                    <a:pt x="10557" y="14739"/>
                    <a:pt x="10557" y="14739"/>
                    <a:pt x="10557" y="14739"/>
                  </a:cubicBezTo>
                  <a:close/>
                  <a:moveTo>
                    <a:pt x="18947" y="2632"/>
                  </a:moveTo>
                  <a:cubicBezTo>
                    <a:pt x="19580" y="2632"/>
                    <a:pt x="20094" y="3584"/>
                    <a:pt x="20094" y="4757"/>
                  </a:cubicBezTo>
                  <a:cubicBezTo>
                    <a:pt x="20094" y="5931"/>
                    <a:pt x="19580" y="6886"/>
                    <a:pt x="18947" y="6886"/>
                  </a:cubicBezTo>
                  <a:cubicBezTo>
                    <a:pt x="18315" y="6886"/>
                    <a:pt x="17800" y="5931"/>
                    <a:pt x="17800" y="4757"/>
                  </a:cubicBezTo>
                  <a:cubicBezTo>
                    <a:pt x="17800" y="3584"/>
                    <a:pt x="18315" y="2632"/>
                    <a:pt x="18947" y="2632"/>
                  </a:cubicBezTo>
                  <a:cubicBezTo>
                    <a:pt x="18947" y="2632"/>
                    <a:pt x="18947" y="2632"/>
                    <a:pt x="18947" y="2632"/>
                  </a:cubicBezTo>
                  <a:close/>
                  <a:moveTo>
                    <a:pt x="1161" y="17527"/>
                  </a:moveTo>
                  <a:lnTo>
                    <a:pt x="3885" y="13371"/>
                  </a:lnTo>
                  <a:cubicBezTo>
                    <a:pt x="4318" y="14000"/>
                    <a:pt x="4857" y="14390"/>
                    <a:pt x="5450" y="14390"/>
                  </a:cubicBezTo>
                  <a:cubicBezTo>
                    <a:pt x="6028" y="14390"/>
                    <a:pt x="6556" y="14020"/>
                    <a:pt x="6984" y="13421"/>
                  </a:cubicBezTo>
                  <a:lnTo>
                    <a:pt x="8122" y="15510"/>
                  </a:lnTo>
                  <a:cubicBezTo>
                    <a:pt x="8052" y="15942"/>
                    <a:pt x="8004" y="16391"/>
                    <a:pt x="8004" y="16865"/>
                  </a:cubicBezTo>
                  <a:cubicBezTo>
                    <a:pt x="8004" y="19479"/>
                    <a:pt x="9146" y="21600"/>
                    <a:pt x="10557" y="21600"/>
                  </a:cubicBezTo>
                  <a:cubicBezTo>
                    <a:pt x="11967" y="21600"/>
                    <a:pt x="13110" y="19479"/>
                    <a:pt x="13110" y="16865"/>
                  </a:cubicBezTo>
                  <a:cubicBezTo>
                    <a:pt x="13110" y="16388"/>
                    <a:pt x="13061" y="15939"/>
                    <a:pt x="12990" y="15505"/>
                  </a:cubicBezTo>
                  <a:lnTo>
                    <a:pt x="17491" y="8668"/>
                  </a:lnTo>
                  <a:cubicBezTo>
                    <a:pt x="17906" y="9201"/>
                    <a:pt x="18406" y="9517"/>
                    <a:pt x="18947" y="9517"/>
                  </a:cubicBezTo>
                  <a:cubicBezTo>
                    <a:pt x="20362" y="9517"/>
                    <a:pt x="21513" y="7382"/>
                    <a:pt x="21513" y="4757"/>
                  </a:cubicBezTo>
                  <a:cubicBezTo>
                    <a:pt x="21513" y="2136"/>
                    <a:pt x="20362" y="0"/>
                    <a:pt x="18947" y="0"/>
                  </a:cubicBezTo>
                  <a:cubicBezTo>
                    <a:pt x="17532" y="0"/>
                    <a:pt x="16382" y="2136"/>
                    <a:pt x="16382" y="4757"/>
                  </a:cubicBezTo>
                  <a:cubicBezTo>
                    <a:pt x="16382" y="5425"/>
                    <a:pt x="16458" y="6059"/>
                    <a:pt x="16591" y="6635"/>
                  </a:cubicBezTo>
                  <a:lnTo>
                    <a:pt x="12212" y="13286"/>
                  </a:lnTo>
                  <a:cubicBezTo>
                    <a:pt x="11764" y="12574"/>
                    <a:pt x="11191" y="12127"/>
                    <a:pt x="10557" y="12127"/>
                  </a:cubicBezTo>
                  <a:cubicBezTo>
                    <a:pt x="9932" y="12127"/>
                    <a:pt x="9370" y="12559"/>
                    <a:pt x="8926" y="13246"/>
                  </a:cubicBezTo>
                  <a:lnTo>
                    <a:pt x="7841" y="11268"/>
                  </a:lnTo>
                  <a:cubicBezTo>
                    <a:pt x="7940" y="10764"/>
                    <a:pt x="8004" y="10224"/>
                    <a:pt x="8004" y="9655"/>
                  </a:cubicBezTo>
                  <a:cubicBezTo>
                    <a:pt x="8004" y="7040"/>
                    <a:pt x="6861" y="4919"/>
                    <a:pt x="5450" y="4919"/>
                  </a:cubicBezTo>
                  <a:cubicBezTo>
                    <a:pt x="4041" y="4919"/>
                    <a:pt x="2897" y="7040"/>
                    <a:pt x="2897" y="9655"/>
                  </a:cubicBezTo>
                  <a:cubicBezTo>
                    <a:pt x="2897" y="10212"/>
                    <a:pt x="2958" y="10737"/>
                    <a:pt x="3053" y="11233"/>
                  </a:cubicBezTo>
                  <a:lnTo>
                    <a:pt x="259" y="15495"/>
                  </a:lnTo>
                  <a:cubicBezTo>
                    <a:pt x="-43" y="15956"/>
                    <a:pt x="-87" y="16786"/>
                    <a:pt x="162" y="17348"/>
                  </a:cubicBezTo>
                  <a:cubicBezTo>
                    <a:pt x="412" y="17908"/>
                    <a:pt x="857" y="17989"/>
                    <a:pt x="1161" y="17527"/>
                  </a:cubicBezTo>
                  <a:cubicBezTo>
                    <a:pt x="1161" y="17527"/>
                    <a:pt x="1161" y="17527"/>
                    <a:pt x="1161" y="1752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3330" name="Grupo 5"/>
          <p:cNvGrpSpPr>
            <a:grpSpLocks/>
          </p:cNvGrpSpPr>
          <p:nvPr/>
        </p:nvGrpSpPr>
        <p:grpSpPr bwMode="auto">
          <a:xfrm>
            <a:off x="457200" y="3101975"/>
            <a:ext cx="312738" cy="327025"/>
            <a:chOff x="740095" y="3230334"/>
            <a:chExt cx="313953" cy="371092"/>
          </a:xfrm>
          <a:solidFill>
            <a:schemeClr val="bg1"/>
          </a:solidFill>
        </p:grpSpPr>
        <p:sp>
          <p:nvSpPr>
            <p:cNvPr id="28" name="Shape 10569"/>
            <p:cNvSpPr/>
            <p:nvPr/>
          </p:nvSpPr>
          <p:spPr>
            <a:xfrm>
              <a:off x="740095" y="3287979"/>
              <a:ext cx="313953" cy="31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10" y="10000"/>
                  </a:moveTo>
                  <a:cubicBezTo>
                    <a:pt x="18142" y="9593"/>
                    <a:pt x="17673" y="7797"/>
                    <a:pt x="18019" y="7215"/>
                  </a:cubicBezTo>
                  <a:cubicBezTo>
                    <a:pt x="18231" y="6870"/>
                    <a:pt x="18772" y="6563"/>
                    <a:pt x="19174" y="6375"/>
                  </a:cubicBezTo>
                  <a:cubicBezTo>
                    <a:pt x="19870" y="7695"/>
                    <a:pt x="20272" y="9202"/>
                    <a:pt x="20272" y="10796"/>
                  </a:cubicBezTo>
                  <a:cubicBezTo>
                    <a:pt x="20272" y="11275"/>
                    <a:pt x="20227" y="11739"/>
                    <a:pt x="20155" y="12203"/>
                  </a:cubicBezTo>
                  <a:cubicBezTo>
                    <a:pt x="19954" y="11387"/>
                    <a:pt x="19559" y="10603"/>
                    <a:pt x="18710" y="10000"/>
                  </a:cubicBezTo>
                  <a:close/>
                  <a:moveTo>
                    <a:pt x="10797" y="0"/>
                  </a:moveTo>
                  <a:cubicBezTo>
                    <a:pt x="10011" y="0"/>
                    <a:pt x="9247" y="88"/>
                    <a:pt x="8505" y="251"/>
                  </a:cubicBezTo>
                  <a:cubicBezTo>
                    <a:pt x="8622" y="439"/>
                    <a:pt x="8733" y="630"/>
                    <a:pt x="8839" y="803"/>
                  </a:cubicBezTo>
                  <a:cubicBezTo>
                    <a:pt x="10339" y="500"/>
                    <a:pt x="11115" y="919"/>
                    <a:pt x="11511" y="1355"/>
                  </a:cubicBezTo>
                  <a:cubicBezTo>
                    <a:pt x="11839" y="1378"/>
                    <a:pt x="12164" y="1416"/>
                    <a:pt x="12482" y="1478"/>
                  </a:cubicBezTo>
                  <a:cubicBezTo>
                    <a:pt x="12643" y="2475"/>
                    <a:pt x="12978" y="3847"/>
                    <a:pt x="13618" y="4205"/>
                  </a:cubicBezTo>
                  <a:cubicBezTo>
                    <a:pt x="14667" y="4785"/>
                    <a:pt x="15933" y="6062"/>
                    <a:pt x="16402" y="6291"/>
                  </a:cubicBezTo>
                  <a:cubicBezTo>
                    <a:pt x="16865" y="6519"/>
                    <a:pt x="17439" y="8493"/>
                    <a:pt x="17328" y="9301"/>
                  </a:cubicBezTo>
                  <a:cubicBezTo>
                    <a:pt x="17210" y="10117"/>
                    <a:pt x="15822" y="11036"/>
                    <a:pt x="16168" y="11852"/>
                  </a:cubicBezTo>
                  <a:cubicBezTo>
                    <a:pt x="16514" y="12666"/>
                    <a:pt x="15939" y="13590"/>
                    <a:pt x="15939" y="13590"/>
                  </a:cubicBezTo>
                  <a:cubicBezTo>
                    <a:pt x="15939" y="13590"/>
                    <a:pt x="15359" y="16252"/>
                    <a:pt x="15008" y="16603"/>
                  </a:cubicBezTo>
                  <a:cubicBezTo>
                    <a:pt x="14667" y="16949"/>
                    <a:pt x="12577" y="17873"/>
                    <a:pt x="13039" y="18450"/>
                  </a:cubicBezTo>
                  <a:cubicBezTo>
                    <a:pt x="13502" y="19035"/>
                    <a:pt x="14896" y="18337"/>
                    <a:pt x="16285" y="17991"/>
                  </a:cubicBezTo>
                  <a:cubicBezTo>
                    <a:pt x="16625" y="17908"/>
                    <a:pt x="16965" y="17797"/>
                    <a:pt x="17294" y="17679"/>
                  </a:cubicBezTo>
                  <a:cubicBezTo>
                    <a:pt x="15599" y="19281"/>
                    <a:pt x="13318" y="20274"/>
                    <a:pt x="10802" y="20274"/>
                  </a:cubicBezTo>
                  <a:cubicBezTo>
                    <a:pt x="8989" y="20274"/>
                    <a:pt x="7300" y="19755"/>
                    <a:pt x="5861" y="18867"/>
                  </a:cubicBezTo>
                  <a:cubicBezTo>
                    <a:pt x="7150" y="18877"/>
                    <a:pt x="4897" y="16893"/>
                    <a:pt x="6453" y="16592"/>
                  </a:cubicBezTo>
                  <a:cubicBezTo>
                    <a:pt x="8087" y="16267"/>
                    <a:pt x="8773" y="14400"/>
                    <a:pt x="8248" y="14427"/>
                  </a:cubicBezTo>
                  <a:cubicBezTo>
                    <a:pt x="7724" y="14456"/>
                    <a:pt x="6732" y="14160"/>
                    <a:pt x="6035" y="13279"/>
                  </a:cubicBezTo>
                  <a:cubicBezTo>
                    <a:pt x="5331" y="12397"/>
                    <a:pt x="4725" y="12593"/>
                    <a:pt x="3999" y="12733"/>
                  </a:cubicBezTo>
                  <a:cubicBezTo>
                    <a:pt x="3368" y="12861"/>
                    <a:pt x="2593" y="14685"/>
                    <a:pt x="2399" y="15164"/>
                  </a:cubicBezTo>
                  <a:cubicBezTo>
                    <a:pt x="1907" y="14222"/>
                    <a:pt x="1573" y="13190"/>
                    <a:pt x="1422" y="12095"/>
                  </a:cubicBezTo>
                  <a:cubicBezTo>
                    <a:pt x="2226" y="11677"/>
                    <a:pt x="3531" y="10968"/>
                    <a:pt x="4005" y="10580"/>
                  </a:cubicBezTo>
                  <a:cubicBezTo>
                    <a:pt x="4702" y="10000"/>
                    <a:pt x="3771" y="9771"/>
                    <a:pt x="3658" y="9418"/>
                  </a:cubicBezTo>
                  <a:cubicBezTo>
                    <a:pt x="3574" y="9169"/>
                    <a:pt x="3608" y="8678"/>
                    <a:pt x="3637" y="8125"/>
                  </a:cubicBezTo>
                  <a:cubicBezTo>
                    <a:pt x="3079" y="8013"/>
                    <a:pt x="2632" y="7747"/>
                    <a:pt x="2364" y="7300"/>
                  </a:cubicBezTo>
                  <a:cubicBezTo>
                    <a:pt x="2230" y="7083"/>
                    <a:pt x="2103" y="6765"/>
                    <a:pt x="2103" y="6352"/>
                  </a:cubicBezTo>
                  <a:cubicBezTo>
                    <a:pt x="2103" y="5839"/>
                    <a:pt x="2321" y="5175"/>
                    <a:pt x="2962" y="4372"/>
                  </a:cubicBezTo>
                  <a:cubicBezTo>
                    <a:pt x="2850" y="4194"/>
                    <a:pt x="2727" y="3994"/>
                    <a:pt x="2605" y="3786"/>
                  </a:cubicBezTo>
                  <a:cubicBezTo>
                    <a:pt x="986" y="5677"/>
                    <a:pt x="0" y="8120"/>
                    <a:pt x="0" y="10796"/>
                  </a:cubicBezTo>
                  <a:cubicBezTo>
                    <a:pt x="0" y="16754"/>
                    <a:pt x="4847" y="21600"/>
                    <a:pt x="10797" y="21600"/>
                  </a:cubicBezTo>
                  <a:cubicBezTo>
                    <a:pt x="16753" y="21600"/>
                    <a:pt x="21600" y="16754"/>
                    <a:pt x="21600" y="10796"/>
                  </a:cubicBezTo>
                  <a:cubicBezTo>
                    <a:pt x="21600" y="4840"/>
                    <a:pt x="16753" y="0"/>
                    <a:pt x="1079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" name="Shape 10570"/>
            <p:cNvSpPr/>
            <p:nvPr/>
          </p:nvSpPr>
          <p:spPr>
            <a:xfrm>
              <a:off x="740095" y="3230334"/>
              <a:ext cx="165741" cy="21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161" extrusionOk="0">
                  <a:moveTo>
                    <a:pt x="3367" y="5951"/>
                  </a:moveTo>
                  <a:lnTo>
                    <a:pt x="7933" y="11671"/>
                  </a:lnTo>
                  <a:cubicBezTo>
                    <a:pt x="6279" y="12871"/>
                    <a:pt x="5445" y="14036"/>
                    <a:pt x="5969" y="14700"/>
                  </a:cubicBezTo>
                  <a:cubicBezTo>
                    <a:pt x="6710" y="15616"/>
                    <a:pt x="9764" y="15224"/>
                    <a:pt x="13088" y="13881"/>
                  </a:cubicBezTo>
                  <a:lnTo>
                    <a:pt x="18910" y="21161"/>
                  </a:lnTo>
                  <a:lnTo>
                    <a:pt x="21039" y="20177"/>
                  </a:lnTo>
                  <a:lnTo>
                    <a:pt x="15217" y="12903"/>
                  </a:lnTo>
                  <a:cubicBezTo>
                    <a:pt x="18315" y="11287"/>
                    <a:pt x="20167" y="9396"/>
                    <a:pt x="19445" y="8483"/>
                  </a:cubicBezTo>
                  <a:cubicBezTo>
                    <a:pt x="18922" y="7827"/>
                    <a:pt x="17172" y="7851"/>
                    <a:pt x="14992" y="8413"/>
                  </a:cubicBezTo>
                  <a:lnTo>
                    <a:pt x="10423" y="2701"/>
                  </a:lnTo>
                  <a:cubicBezTo>
                    <a:pt x="11544" y="1781"/>
                    <a:pt x="12079" y="937"/>
                    <a:pt x="11679" y="429"/>
                  </a:cubicBezTo>
                  <a:cubicBezTo>
                    <a:pt x="10977" y="-439"/>
                    <a:pt x="7833" y="53"/>
                    <a:pt x="4652" y="1524"/>
                  </a:cubicBezTo>
                  <a:cubicBezTo>
                    <a:pt x="1463" y="2990"/>
                    <a:pt x="-561" y="4889"/>
                    <a:pt x="138" y="5757"/>
                  </a:cubicBezTo>
                  <a:cubicBezTo>
                    <a:pt x="539" y="6257"/>
                    <a:pt x="1784" y="6286"/>
                    <a:pt x="3367" y="595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0" name="Shape 78"/>
          <p:cNvSpPr/>
          <p:nvPr/>
        </p:nvSpPr>
        <p:spPr>
          <a:xfrm>
            <a:off x="3189156" y="4839357"/>
            <a:ext cx="392244" cy="327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298" extrusionOk="0">
                <a:moveTo>
                  <a:pt x="14391" y="0"/>
                </a:moveTo>
                <a:lnTo>
                  <a:pt x="14391" y="5552"/>
                </a:lnTo>
                <a:cubicBezTo>
                  <a:pt x="14607" y="5566"/>
                  <a:pt x="14810" y="5608"/>
                  <a:pt x="14964" y="5664"/>
                </a:cubicBezTo>
                <a:cubicBezTo>
                  <a:pt x="15102" y="5489"/>
                  <a:pt x="16211" y="5406"/>
                  <a:pt x="17547" y="5682"/>
                </a:cubicBezTo>
                <a:lnTo>
                  <a:pt x="17547" y="0"/>
                </a:lnTo>
                <a:lnTo>
                  <a:pt x="14391" y="0"/>
                </a:lnTo>
                <a:close/>
                <a:moveTo>
                  <a:pt x="9588" y="2012"/>
                </a:moveTo>
                <a:lnTo>
                  <a:pt x="9588" y="12762"/>
                </a:lnTo>
                <a:cubicBezTo>
                  <a:pt x="10594" y="11451"/>
                  <a:pt x="11788" y="10392"/>
                  <a:pt x="12501" y="9855"/>
                </a:cubicBezTo>
                <a:cubicBezTo>
                  <a:pt x="12501" y="9855"/>
                  <a:pt x="12500" y="9852"/>
                  <a:pt x="12363" y="9557"/>
                </a:cubicBezTo>
                <a:cubicBezTo>
                  <a:pt x="12051" y="8890"/>
                  <a:pt x="11511" y="8508"/>
                  <a:pt x="11582" y="7098"/>
                </a:cubicBezTo>
                <a:cubicBezTo>
                  <a:pt x="11612" y="6459"/>
                  <a:pt x="12115" y="6035"/>
                  <a:pt x="12744" y="5794"/>
                </a:cubicBezTo>
                <a:lnTo>
                  <a:pt x="12744" y="2012"/>
                </a:lnTo>
                <a:lnTo>
                  <a:pt x="9588" y="2012"/>
                </a:lnTo>
                <a:close/>
                <a:moveTo>
                  <a:pt x="14877" y="6446"/>
                </a:moveTo>
                <a:cubicBezTo>
                  <a:pt x="14850" y="6241"/>
                  <a:pt x="12570" y="6490"/>
                  <a:pt x="12623" y="7433"/>
                </a:cubicBezTo>
                <a:cubicBezTo>
                  <a:pt x="13033" y="8171"/>
                  <a:pt x="13485" y="8967"/>
                  <a:pt x="13542" y="9762"/>
                </a:cubicBezTo>
                <a:cubicBezTo>
                  <a:pt x="14476" y="9172"/>
                  <a:pt x="17595" y="9759"/>
                  <a:pt x="18362" y="10172"/>
                </a:cubicBezTo>
                <a:cubicBezTo>
                  <a:pt x="19241" y="8756"/>
                  <a:pt x="20049" y="8553"/>
                  <a:pt x="19992" y="7992"/>
                </a:cubicBezTo>
                <a:cubicBezTo>
                  <a:pt x="19939" y="7431"/>
                  <a:pt x="16448" y="6581"/>
                  <a:pt x="15761" y="6670"/>
                </a:cubicBezTo>
                <a:cubicBezTo>
                  <a:pt x="15075" y="6758"/>
                  <a:pt x="15068" y="7936"/>
                  <a:pt x="15068" y="7936"/>
                </a:cubicBezTo>
                <a:cubicBezTo>
                  <a:pt x="14929" y="7964"/>
                  <a:pt x="14859" y="8017"/>
                  <a:pt x="14859" y="7899"/>
                </a:cubicBezTo>
                <a:cubicBezTo>
                  <a:pt x="14832" y="7162"/>
                  <a:pt x="14905" y="6653"/>
                  <a:pt x="14877" y="6446"/>
                </a:cubicBezTo>
                <a:close/>
                <a:moveTo>
                  <a:pt x="4803" y="6968"/>
                </a:moveTo>
                <a:cubicBezTo>
                  <a:pt x="4803" y="6968"/>
                  <a:pt x="4803" y="14811"/>
                  <a:pt x="4803" y="14811"/>
                </a:cubicBezTo>
                <a:lnTo>
                  <a:pt x="7941" y="14811"/>
                </a:lnTo>
                <a:lnTo>
                  <a:pt x="7941" y="6968"/>
                </a:lnTo>
                <a:lnTo>
                  <a:pt x="4803" y="6968"/>
                </a:lnTo>
                <a:close/>
                <a:moveTo>
                  <a:pt x="15501" y="10135"/>
                </a:moveTo>
                <a:cubicBezTo>
                  <a:pt x="14715" y="10113"/>
                  <a:pt x="14092" y="10245"/>
                  <a:pt x="13611" y="10377"/>
                </a:cubicBezTo>
                <a:cubicBezTo>
                  <a:pt x="11633" y="11381"/>
                  <a:pt x="9569" y="14105"/>
                  <a:pt x="9432" y="16879"/>
                </a:cubicBezTo>
                <a:cubicBezTo>
                  <a:pt x="9295" y="19653"/>
                  <a:pt x="11699" y="20656"/>
                  <a:pt x="14773" y="21127"/>
                </a:cubicBezTo>
                <a:cubicBezTo>
                  <a:pt x="17849" y="21600"/>
                  <a:pt x="21543" y="21267"/>
                  <a:pt x="21570" y="17904"/>
                </a:cubicBezTo>
                <a:cubicBezTo>
                  <a:pt x="21600" y="14539"/>
                  <a:pt x="19542" y="11474"/>
                  <a:pt x="18362" y="10824"/>
                </a:cubicBezTo>
                <a:cubicBezTo>
                  <a:pt x="17234" y="10338"/>
                  <a:pt x="16287" y="10157"/>
                  <a:pt x="15501" y="10135"/>
                </a:cubicBezTo>
                <a:close/>
                <a:moveTo>
                  <a:pt x="0" y="12128"/>
                </a:moveTo>
                <a:cubicBezTo>
                  <a:pt x="0" y="12128"/>
                  <a:pt x="0" y="14792"/>
                  <a:pt x="0" y="14792"/>
                </a:cubicBezTo>
                <a:lnTo>
                  <a:pt x="3156" y="14792"/>
                </a:lnTo>
                <a:lnTo>
                  <a:pt x="3156" y="12128"/>
                </a:lnTo>
                <a:lnTo>
                  <a:pt x="0" y="12128"/>
                </a:lnTo>
                <a:close/>
                <a:moveTo>
                  <a:pt x="14495" y="12520"/>
                </a:moveTo>
                <a:lnTo>
                  <a:pt x="15830" y="12520"/>
                </a:lnTo>
                <a:lnTo>
                  <a:pt x="15830" y="13097"/>
                </a:lnTo>
                <a:lnTo>
                  <a:pt x="16645" y="13097"/>
                </a:lnTo>
                <a:lnTo>
                  <a:pt x="16645" y="14532"/>
                </a:lnTo>
                <a:lnTo>
                  <a:pt x="14825" y="14532"/>
                </a:lnTo>
                <a:cubicBezTo>
                  <a:pt x="14776" y="14532"/>
                  <a:pt x="14739" y="14547"/>
                  <a:pt x="14703" y="14587"/>
                </a:cubicBezTo>
                <a:cubicBezTo>
                  <a:pt x="14671" y="14626"/>
                  <a:pt x="14651" y="14671"/>
                  <a:pt x="14651" y="14718"/>
                </a:cubicBezTo>
                <a:cubicBezTo>
                  <a:pt x="14651" y="14774"/>
                  <a:pt x="14671" y="14812"/>
                  <a:pt x="14703" y="14848"/>
                </a:cubicBezTo>
                <a:cubicBezTo>
                  <a:pt x="14739" y="14884"/>
                  <a:pt x="14776" y="14904"/>
                  <a:pt x="14825" y="14904"/>
                </a:cubicBezTo>
                <a:lnTo>
                  <a:pt x="15345" y="14904"/>
                </a:lnTo>
                <a:cubicBezTo>
                  <a:pt x="15761" y="14904"/>
                  <a:pt x="16104" y="15068"/>
                  <a:pt x="16403" y="15389"/>
                </a:cubicBezTo>
                <a:cubicBezTo>
                  <a:pt x="16701" y="15707"/>
                  <a:pt x="16853" y="16098"/>
                  <a:pt x="16853" y="16544"/>
                </a:cubicBezTo>
                <a:cubicBezTo>
                  <a:pt x="16853" y="16997"/>
                  <a:pt x="16716" y="17382"/>
                  <a:pt x="16420" y="17699"/>
                </a:cubicBezTo>
                <a:cubicBezTo>
                  <a:pt x="16247" y="17879"/>
                  <a:pt x="16045" y="18011"/>
                  <a:pt x="15830" y="18090"/>
                </a:cubicBezTo>
                <a:lnTo>
                  <a:pt x="15830" y="18910"/>
                </a:lnTo>
                <a:lnTo>
                  <a:pt x="14495" y="18910"/>
                </a:lnTo>
                <a:lnTo>
                  <a:pt x="14495" y="18164"/>
                </a:lnTo>
                <a:lnTo>
                  <a:pt x="13542" y="18164"/>
                </a:lnTo>
                <a:lnTo>
                  <a:pt x="13542" y="16730"/>
                </a:lnTo>
                <a:lnTo>
                  <a:pt x="15345" y="16730"/>
                </a:lnTo>
                <a:cubicBezTo>
                  <a:pt x="15394" y="16730"/>
                  <a:pt x="15430" y="16714"/>
                  <a:pt x="15466" y="16674"/>
                </a:cubicBezTo>
                <a:cubicBezTo>
                  <a:pt x="15504" y="16636"/>
                  <a:pt x="15518" y="16576"/>
                  <a:pt x="15518" y="16525"/>
                </a:cubicBezTo>
                <a:cubicBezTo>
                  <a:pt x="15518" y="16472"/>
                  <a:pt x="15504" y="16432"/>
                  <a:pt x="15466" y="16395"/>
                </a:cubicBezTo>
                <a:cubicBezTo>
                  <a:pt x="15430" y="16357"/>
                  <a:pt x="15394" y="16339"/>
                  <a:pt x="15345" y="16339"/>
                </a:cubicBezTo>
                <a:lnTo>
                  <a:pt x="14825" y="16339"/>
                </a:lnTo>
                <a:cubicBezTo>
                  <a:pt x="14407" y="16339"/>
                  <a:pt x="14064" y="16191"/>
                  <a:pt x="13767" y="15873"/>
                </a:cubicBezTo>
                <a:cubicBezTo>
                  <a:pt x="13470" y="15557"/>
                  <a:pt x="13316" y="15168"/>
                  <a:pt x="13316" y="14718"/>
                </a:cubicBezTo>
                <a:cubicBezTo>
                  <a:pt x="13316" y="14271"/>
                  <a:pt x="13468" y="13885"/>
                  <a:pt x="13767" y="13563"/>
                </a:cubicBezTo>
                <a:cubicBezTo>
                  <a:pt x="13974" y="13339"/>
                  <a:pt x="14218" y="13201"/>
                  <a:pt x="14495" y="13134"/>
                </a:cubicBezTo>
                <a:lnTo>
                  <a:pt x="14495" y="125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76204" tIns="76204" rIns="76204" bIns="76204" anchor="ctr"/>
          <a:lstStyle/>
          <a:p>
            <a:pPr defTabSz="685658">
              <a:defRPr/>
            </a:pPr>
            <a:endParaRPr sz="14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Gill Sans" charset="0"/>
            </a:endParaRPr>
          </a:p>
        </p:txBody>
      </p:sp>
      <p:sp>
        <p:nvSpPr>
          <p:cNvPr id="31" name="Title Placeholder 1"/>
          <p:cNvSpPr txBox="1">
            <a:spLocks/>
          </p:cNvSpPr>
          <p:nvPr/>
        </p:nvSpPr>
        <p:spPr bwMode="auto">
          <a:xfrm>
            <a:off x="914400" y="523875"/>
            <a:ext cx="6019800" cy="38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/>
          <a:lstStyle>
            <a:lvl1pPr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dirty="0" smtClean="0">
                <a:solidFill>
                  <a:srgbClr val="004987"/>
                </a:solidFill>
                <a:latin typeface="+mn-lt"/>
              </a:rPr>
              <a:t>Información corporativa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235862721"/>
              </p:ext>
            </p:extLst>
          </p:nvPr>
        </p:nvGraphicFramePr>
        <p:xfrm>
          <a:off x="3130550" y="5051407"/>
          <a:ext cx="2711636" cy="120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94380939"/>
              </p:ext>
            </p:extLst>
          </p:nvPr>
        </p:nvGraphicFramePr>
        <p:xfrm>
          <a:off x="312634" y="5051407"/>
          <a:ext cx="2711636" cy="120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49712" y="1582287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400" b="1" dirty="0">
                <a:solidFill>
                  <a:schemeClr val="bg1"/>
                </a:solidFill>
                <a:latin typeface="+mn-lt"/>
              </a:rPr>
              <a:t>La empresa </a:t>
            </a: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fue fundada </a:t>
            </a:r>
            <a:r>
              <a:rPr lang="es-ES" altLang="es-ES" sz="1400" b="1" dirty="0">
                <a:solidFill>
                  <a:schemeClr val="bg1"/>
                </a:solidFill>
                <a:latin typeface="+mn-lt"/>
              </a:rPr>
              <a:t>en </a:t>
            </a: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1968</a:t>
            </a:r>
            <a:endParaRPr lang="es-ES" sz="1400" dirty="0">
              <a:latin typeface="+mn-lt"/>
            </a:endParaRPr>
          </a:p>
        </p:txBody>
      </p:sp>
      <p:sp>
        <p:nvSpPr>
          <p:cNvPr id="45" name="Rectangle 54"/>
          <p:cNvSpPr/>
          <p:nvPr/>
        </p:nvSpPr>
        <p:spPr>
          <a:xfrm>
            <a:off x="6002893" y="1434069"/>
            <a:ext cx="2695939" cy="4890531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6382130" y="2351568"/>
            <a:ext cx="482400" cy="478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148599" tIns="74300" rIns="148599" bIns="74300"/>
          <a:lstStyle/>
          <a:p>
            <a:pPr>
              <a:defRPr/>
            </a:pPr>
            <a:endParaRPr lang="id-ID" sz="2926" dirty="0"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148768" y="2107084"/>
            <a:ext cx="964800" cy="964800"/>
            <a:chOff x="6240463" y="1673225"/>
            <a:chExt cx="1324800" cy="1324800"/>
          </a:xfrm>
        </p:grpSpPr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7216895" y="1770618"/>
              <a:ext cx="250975" cy="250976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6918471" y="1673225"/>
              <a:ext cx="303418" cy="136101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7429162" y="2019097"/>
              <a:ext cx="136101" cy="300920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7429162" y="2351233"/>
              <a:ext cx="136101" cy="303417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7216895" y="2649656"/>
              <a:ext cx="250975" cy="250976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6918471" y="2863173"/>
              <a:ext cx="303418" cy="1348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6586334" y="2863173"/>
              <a:ext cx="300921" cy="1348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6337856" y="2649656"/>
              <a:ext cx="250975" cy="250976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6240463" y="2351233"/>
              <a:ext cx="136101" cy="303417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6240463" y="2019097"/>
              <a:ext cx="136101" cy="300920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6337856" y="1770618"/>
              <a:ext cx="250975" cy="250976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6586334" y="1673225"/>
              <a:ext cx="300921" cy="136101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</p:grpSp>
      <p:sp>
        <p:nvSpPr>
          <p:cNvPr id="62" name="Freeform 65"/>
          <p:cNvSpPr>
            <a:spLocks noChangeArrowheads="1"/>
          </p:cNvSpPr>
          <p:nvPr/>
        </p:nvSpPr>
        <p:spPr bwMode="auto">
          <a:xfrm>
            <a:off x="6501018" y="2467102"/>
            <a:ext cx="252000" cy="252000"/>
          </a:xfrm>
          <a:custGeom>
            <a:avLst/>
            <a:gdLst>
              <a:gd name="T0" fmla="*/ 2147483646 w 608"/>
              <a:gd name="T1" fmla="*/ 2147483646 h 567"/>
              <a:gd name="T2" fmla="*/ 2147483646 w 608"/>
              <a:gd name="T3" fmla="*/ 2147483646 h 567"/>
              <a:gd name="T4" fmla="*/ 2147483646 w 608"/>
              <a:gd name="T5" fmla="*/ 2147483646 h 567"/>
              <a:gd name="T6" fmla="*/ 0 w 608"/>
              <a:gd name="T7" fmla="*/ 2147483646 h 567"/>
              <a:gd name="T8" fmla="*/ 2147483646 w 608"/>
              <a:gd name="T9" fmla="*/ 2147483646 h 567"/>
              <a:gd name="T10" fmla="*/ 2147483646 w 608"/>
              <a:gd name="T11" fmla="*/ 2147483646 h 567"/>
              <a:gd name="T12" fmla="*/ 2147483646 w 608"/>
              <a:gd name="T13" fmla="*/ 2147483646 h 567"/>
              <a:gd name="T14" fmla="*/ 2147483646 w 608"/>
              <a:gd name="T15" fmla="*/ 2147483646 h 567"/>
              <a:gd name="T16" fmla="*/ 2147483646 w 608"/>
              <a:gd name="T17" fmla="*/ 2147483646 h 567"/>
              <a:gd name="T18" fmla="*/ 2147483646 w 608"/>
              <a:gd name="T19" fmla="*/ 2147483646 h 567"/>
              <a:gd name="T20" fmla="*/ 2147483646 w 608"/>
              <a:gd name="T21" fmla="*/ 2147483646 h 567"/>
              <a:gd name="T22" fmla="*/ 2147483646 w 608"/>
              <a:gd name="T23" fmla="*/ 2147483646 h 567"/>
              <a:gd name="T24" fmla="*/ 2147483646 w 608"/>
              <a:gd name="T25" fmla="*/ 2147483646 h 567"/>
              <a:gd name="T26" fmla="*/ 2147483646 w 608"/>
              <a:gd name="T27" fmla="*/ 2147483646 h 567"/>
              <a:gd name="T28" fmla="*/ 2147483646 w 608"/>
              <a:gd name="T29" fmla="*/ 2147483646 h 567"/>
              <a:gd name="T30" fmla="*/ 2147483646 w 608"/>
              <a:gd name="T31" fmla="*/ 2147483646 h 567"/>
              <a:gd name="T32" fmla="*/ 2147483646 w 608"/>
              <a:gd name="T33" fmla="*/ 2147483646 h 567"/>
              <a:gd name="T34" fmla="*/ 2147483646 w 608"/>
              <a:gd name="T35" fmla="*/ 2147483646 h 567"/>
              <a:gd name="T36" fmla="*/ 2147483646 w 608"/>
              <a:gd name="T37" fmla="*/ 2147483646 h 567"/>
              <a:gd name="T38" fmla="*/ 2147483646 w 608"/>
              <a:gd name="T39" fmla="*/ 2147483646 h 567"/>
              <a:gd name="T40" fmla="*/ 2147483646 w 608"/>
              <a:gd name="T41" fmla="*/ 2147483646 h 567"/>
              <a:gd name="T42" fmla="*/ 2147483646 w 608"/>
              <a:gd name="T43" fmla="*/ 2147483646 h 567"/>
              <a:gd name="T44" fmla="*/ 2147483646 w 608"/>
              <a:gd name="T45" fmla="*/ 2147483646 h 567"/>
              <a:gd name="T46" fmla="*/ 2147483646 w 608"/>
              <a:gd name="T47" fmla="*/ 2147483646 h 567"/>
              <a:gd name="T48" fmla="*/ 2147483646 w 608"/>
              <a:gd name="T49" fmla="*/ 2147483646 h 567"/>
              <a:gd name="T50" fmla="*/ 2147483646 w 608"/>
              <a:gd name="T51" fmla="*/ 2147483646 h 567"/>
              <a:gd name="T52" fmla="*/ 2147483646 w 608"/>
              <a:gd name="T53" fmla="*/ 2147483646 h 56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004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6383971" y="3373438"/>
            <a:ext cx="482400" cy="478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148599" tIns="74300" rIns="148599" bIns="74300"/>
          <a:lstStyle/>
          <a:p>
            <a:pPr>
              <a:defRPr/>
            </a:pPr>
            <a:endParaRPr lang="id-ID" sz="2926" dirty="0">
              <a:latin typeface="+mn-lt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150609" y="3124200"/>
            <a:ext cx="964800" cy="964800"/>
            <a:chOff x="6248400" y="3150000"/>
            <a:chExt cx="964800" cy="964800"/>
          </a:xfrm>
        </p:grpSpPr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6959497" y="3220928"/>
              <a:ext cx="182775" cy="182776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6742167" y="3150000"/>
              <a:ext cx="220967" cy="99117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7114083" y="3401885"/>
              <a:ext cx="99117" cy="219148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7114083" y="3643767"/>
              <a:ext cx="99117" cy="220967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6959497" y="3861096"/>
              <a:ext cx="182775" cy="182776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6742167" y="4016593"/>
              <a:ext cx="220967" cy="98207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6500284" y="4016593"/>
              <a:ext cx="219149" cy="98207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6319328" y="3861096"/>
              <a:ext cx="182775" cy="182776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6248400" y="3643767"/>
              <a:ext cx="99117" cy="220967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6248400" y="3401885"/>
              <a:ext cx="99117" cy="219148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6319328" y="3220928"/>
              <a:ext cx="182775" cy="182776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auto">
            <a:xfrm>
              <a:off x="6500284" y="3150000"/>
              <a:ext cx="219149" cy="99117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</p:grpSp>
      <p:sp>
        <p:nvSpPr>
          <p:cNvPr id="78" name="Oval 5"/>
          <p:cNvSpPr>
            <a:spLocks noChangeArrowheads="1"/>
          </p:cNvSpPr>
          <p:nvPr/>
        </p:nvSpPr>
        <p:spPr bwMode="auto">
          <a:xfrm>
            <a:off x="6384751" y="4424290"/>
            <a:ext cx="482400" cy="478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148599" tIns="74300" rIns="148599" bIns="74300"/>
          <a:lstStyle/>
          <a:p>
            <a:pPr>
              <a:defRPr/>
            </a:pPr>
            <a:endParaRPr lang="id-ID" sz="2926" dirty="0">
              <a:latin typeface="+mn-lt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147453" y="4175872"/>
            <a:ext cx="964800" cy="964800"/>
            <a:chOff x="6223200" y="4175872"/>
            <a:chExt cx="964800" cy="964800"/>
          </a:xfrm>
        </p:grpSpPr>
        <p:sp>
          <p:nvSpPr>
            <p:cNvPr id="80" name="Freeform 6"/>
            <p:cNvSpPr>
              <a:spLocks/>
            </p:cNvSpPr>
            <p:nvPr/>
          </p:nvSpPr>
          <p:spPr bwMode="auto">
            <a:xfrm>
              <a:off x="6934297" y="4246800"/>
              <a:ext cx="182775" cy="182776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6716967" y="4175872"/>
              <a:ext cx="220967" cy="99117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82" name="Freeform 8"/>
            <p:cNvSpPr>
              <a:spLocks/>
            </p:cNvSpPr>
            <p:nvPr/>
          </p:nvSpPr>
          <p:spPr bwMode="auto">
            <a:xfrm>
              <a:off x="7088883" y="4427757"/>
              <a:ext cx="99117" cy="219148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83" name="Freeform 9"/>
            <p:cNvSpPr>
              <a:spLocks/>
            </p:cNvSpPr>
            <p:nvPr/>
          </p:nvSpPr>
          <p:spPr bwMode="auto">
            <a:xfrm>
              <a:off x="7088883" y="4669639"/>
              <a:ext cx="99117" cy="220967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84" name="Freeform 10"/>
            <p:cNvSpPr>
              <a:spLocks/>
            </p:cNvSpPr>
            <p:nvPr/>
          </p:nvSpPr>
          <p:spPr bwMode="auto">
            <a:xfrm>
              <a:off x="6934297" y="4886968"/>
              <a:ext cx="182775" cy="182776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6716967" y="5042465"/>
              <a:ext cx="220967" cy="98207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6475084" y="5042465"/>
              <a:ext cx="219149" cy="98207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6294128" y="4886968"/>
              <a:ext cx="182775" cy="182776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6223200" y="4669639"/>
              <a:ext cx="99117" cy="220967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6223200" y="4427757"/>
              <a:ext cx="99117" cy="219148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6294128" y="4246800"/>
              <a:ext cx="182775" cy="182776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6475084" y="4175872"/>
              <a:ext cx="219149" cy="99117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</p:grpSp>
      <p:sp>
        <p:nvSpPr>
          <p:cNvPr id="93" name="Oval 5"/>
          <p:cNvSpPr>
            <a:spLocks noChangeArrowheads="1"/>
          </p:cNvSpPr>
          <p:nvPr/>
        </p:nvSpPr>
        <p:spPr bwMode="auto">
          <a:xfrm>
            <a:off x="6384751" y="5496406"/>
            <a:ext cx="482400" cy="478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148599" tIns="74300" rIns="148599" bIns="74300"/>
          <a:lstStyle/>
          <a:p>
            <a:pPr>
              <a:defRPr/>
            </a:pPr>
            <a:endParaRPr lang="id-ID" sz="2926" dirty="0">
              <a:latin typeface="+mn-lt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6146073" y="5247168"/>
            <a:ext cx="964800" cy="964800"/>
            <a:chOff x="6221820" y="5247168"/>
            <a:chExt cx="964800" cy="964800"/>
          </a:xfrm>
        </p:grpSpPr>
        <p:sp>
          <p:nvSpPr>
            <p:cNvPr id="95" name="Freeform 6"/>
            <p:cNvSpPr>
              <a:spLocks/>
            </p:cNvSpPr>
            <p:nvPr/>
          </p:nvSpPr>
          <p:spPr bwMode="auto">
            <a:xfrm>
              <a:off x="6932917" y="5318096"/>
              <a:ext cx="182775" cy="182776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96" name="Freeform 7"/>
            <p:cNvSpPr>
              <a:spLocks/>
            </p:cNvSpPr>
            <p:nvPr/>
          </p:nvSpPr>
          <p:spPr bwMode="auto">
            <a:xfrm>
              <a:off x="6715587" y="5247168"/>
              <a:ext cx="220967" cy="99117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97" name="Freeform 8"/>
            <p:cNvSpPr>
              <a:spLocks/>
            </p:cNvSpPr>
            <p:nvPr/>
          </p:nvSpPr>
          <p:spPr bwMode="auto">
            <a:xfrm>
              <a:off x="7087503" y="5499053"/>
              <a:ext cx="99117" cy="219148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98" name="Freeform 9"/>
            <p:cNvSpPr>
              <a:spLocks/>
            </p:cNvSpPr>
            <p:nvPr/>
          </p:nvSpPr>
          <p:spPr bwMode="auto">
            <a:xfrm>
              <a:off x="7087503" y="5740935"/>
              <a:ext cx="99117" cy="220967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99" name="Freeform 10"/>
            <p:cNvSpPr>
              <a:spLocks/>
            </p:cNvSpPr>
            <p:nvPr/>
          </p:nvSpPr>
          <p:spPr bwMode="auto">
            <a:xfrm>
              <a:off x="6932917" y="5958264"/>
              <a:ext cx="182775" cy="182776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100" name="Freeform 11"/>
            <p:cNvSpPr>
              <a:spLocks/>
            </p:cNvSpPr>
            <p:nvPr/>
          </p:nvSpPr>
          <p:spPr bwMode="auto">
            <a:xfrm>
              <a:off x="6715587" y="6113761"/>
              <a:ext cx="220967" cy="98207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101" name="Freeform 12"/>
            <p:cNvSpPr>
              <a:spLocks/>
            </p:cNvSpPr>
            <p:nvPr/>
          </p:nvSpPr>
          <p:spPr bwMode="auto">
            <a:xfrm>
              <a:off x="6473704" y="6113761"/>
              <a:ext cx="219149" cy="98207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102" name="Freeform 13"/>
            <p:cNvSpPr>
              <a:spLocks/>
            </p:cNvSpPr>
            <p:nvPr/>
          </p:nvSpPr>
          <p:spPr bwMode="auto">
            <a:xfrm>
              <a:off x="6292748" y="5958264"/>
              <a:ext cx="182775" cy="182776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103" name="Freeform 14"/>
            <p:cNvSpPr>
              <a:spLocks/>
            </p:cNvSpPr>
            <p:nvPr/>
          </p:nvSpPr>
          <p:spPr bwMode="auto">
            <a:xfrm>
              <a:off x="6221820" y="5740935"/>
              <a:ext cx="99117" cy="220967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endParaRPr lang="id-ID" sz="2926" dirty="0">
                <a:latin typeface="+mn-lt"/>
              </a:endParaRPr>
            </a:p>
          </p:txBody>
        </p:sp>
        <p:sp>
          <p:nvSpPr>
            <p:cNvPr id="104" name="Freeform 15"/>
            <p:cNvSpPr>
              <a:spLocks/>
            </p:cNvSpPr>
            <p:nvPr/>
          </p:nvSpPr>
          <p:spPr bwMode="auto">
            <a:xfrm>
              <a:off x="6221820" y="5499053"/>
              <a:ext cx="99117" cy="219148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105" name="Freeform 16"/>
            <p:cNvSpPr>
              <a:spLocks/>
            </p:cNvSpPr>
            <p:nvPr/>
          </p:nvSpPr>
          <p:spPr bwMode="auto">
            <a:xfrm>
              <a:off x="6292748" y="5318096"/>
              <a:ext cx="182775" cy="182776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  <p:sp>
          <p:nvSpPr>
            <p:cNvPr id="106" name="Freeform 17"/>
            <p:cNvSpPr>
              <a:spLocks/>
            </p:cNvSpPr>
            <p:nvPr/>
          </p:nvSpPr>
          <p:spPr bwMode="auto">
            <a:xfrm>
              <a:off x="6473704" y="5247168"/>
              <a:ext cx="219149" cy="99117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74314" tIns="37157" rIns="74314" bIns="37157"/>
            <a:lstStyle/>
            <a:p>
              <a:pPr>
                <a:defRPr/>
              </a:pPr>
              <a:endParaRPr lang="id-ID" sz="2926" dirty="0">
                <a:latin typeface="+mn-lt"/>
              </a:endParaRPr>
            </a:p>
          </p:txBody>
        </p:sp>
      </p:grpSp>
      <p:sp>
        <p:nvSpPr>
          <p:cNvPr id="110" name="Shape 29"/>
          <p:cNvSpPr/>
          <p:nvPr/>
        </p:nvSpPr>
        <p:spPr bwMode="auto">
          <a:xfrm>
            <a:off x="6489105" y="3468549"/>
            <a:ext cx="277200" cy="27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3" h="21516" extrusionOk="0">
                <a:moveTo>
                  <a:pt x="10835" y="22"/>
                </a:moveTo>
                <a:cubicBezTo>
                  <a:pt x="9117" y="-84"/>
                  <a:pt x="7222" y="190"/>
                  <a:pt x="5501" y="840"/>
                </a:cubicBezTo>
                <a:cubicBezTo>
                  <a:pt x="5634" y="1086"/>
                  <a:pt x="6275" y="967"/>
                  <a:pt x="7049" y="908"/>
                </a:cubicBezTo>
                <a:cubicBezTo>
                  <a:pt x="7871" y="846"/>
                  <a:pt x="8149" y="1283"/>
                  <a:pt x="8149" y="1283"/>
                </a:cubicBezTo>
                <a:lnTo>
                  <a:pt x="8765" y="2664"/>
                </a:lnTo>
                <a:cubicBezTo>
                  <a:pt x="10272" y="2601"/>
                  <a:pt x="11984" y="4484"/>
                  <a:pt x="9380" y="6363"/>
                </a:cubicBezTo>
                <a:cubicBezTo>
                  <a:pt x="9654" y="8054"/>
                  <a:pt x="9716" y="8374"/>
                  <a:pt x="9716" y="8374"/>
                </a:cubicBezTo>
                <a:lnTo>
                  <a:pt x="6639" y="9243"/>
                </a:lnTo>
                <a:cubicBezTo>
                  <a:pt x="6228" y="7990"/>
                  <a:pt x="4575" y="8297"/>
                  <a:pt x="4849" y="9550"/>
                </a:cubicBezTo>
                <a:cubicBezTo>
                  <a:pt x="2108" y="10114"/>
                  <a:pt x="1567" y="10113"/>
                  <a:pt x="1567" y="10113"/>
                </a:cubicBezTo>
                <a:lnTo>
                  <a:pt x="75" y="6942"/>
                </a:lnTo>
                <a:cubicBezTo>
                  <a:pt x="24" y="7304"/>
                  <a:pt x="-2" y="7675"/>
                  <a:pt x="0" y="8067"/>
                </a:cubicBezTo>
                <a:cubicBezTo>
                  <a:pt x="29" y="13918"/>
                  <a:pt x="4119" y="16090"/>
                  <a:pt x="3916" y="18738"/>
                </a:cubicBezTo>
                <a:cubicBezTo>
                  <a:pt x="3715" y="21384"/>
                  <a:pt x="3450" y="21516"/>
                  <a:pt x="3450" y="21516"/>
                </a:cubicBezTo>
                <a:lnTo>
                  <a:pt x="14359" y="21516"/>
                </a:lnTo>
                <a:cubicBezTo>
                  <a:pt x="14591" y="20299"/>
                  <a:pt x="14598" y="19908"/>
                  <a:pt x="15236" y="19829"/>
                </a:cubicBezTo>
                <a:cubicBezTo>
                  <a:pt x="15872" y="19750"/>
                  <a:pt x="18776" y="20222"/>
                  <a:pt x="19413" y="18925"/>
                </a:cubicBezTo>
                <a:cubicBezTo>
                  <a:pt x="19760" y="18158"/>
                  <a:pt x="18905" y="17381"/>
                  <a:pt x="19208" y="16777"/>
                </a:cubicBezTo>
                <a:cubicBezTo>
                  <a:pt x="19417" y="16361"/>
                  <a:pt x="19767" y="16165"/>
                  <a:pt x="19525" y="15721"/>
                </a:cubicBezTo>
                <a:cubicBezTo>
                  <a:pt x="19872" y="15527"/>
                  <a:pt x="20044" y="15140"/>
                  <a:pt x="19842" y="14664"/>
                </a:cubicBezTo>
                <a:cubicBezTo>
                  <a:pt x="19639" y="14187"/>
                  <a:pt x="19582" y="13608"/>
                  <a:pt x="20364" y="13556"/>
                </a:cubicBezTo>
                <a:cubicBezTo>
                  <a:pt x="21146" y="13503"/>
                  <a:pt x="21598" y="12873"/>
                  <a:pt x="20960" y="12158"/>
                </a:cubicBezTo>
                <a:cubicBezTo>
                  <a:pt x="20324" y="11443"/>
                  <a:pt x="18915" y="9987"/>
                  <a:pt x="19002" y="9431"/>
                </a:cubicBezTo>
                <a:cubicBezTo>
                  <a:pt x="19090" y="8875"/>
                  <a:pt x="19174" y="8652"/>
                  <a:pt x="18797" y="7010"/>
                </a:cubicBezTo>
                <a:cubicBezTo>
                  <a:pt x="18421" y="5369"/>
                  <a:pt x="18599" y="5607"/>
                  <a:pt x="18107" y="4522"/>
                </a:cubicBezTo>
                <a:cubicBezTo>
                  <a:pt x="17413" y="2298"/>
                  <a:pt x="14230" y="229"/>
                  <a:pt x="10835" y="22"/>
                </a:cubicBezTo>
                <a:close/>
                <a:moveTo>
                  <a:pt x="3711" y="550"/>
                </a:moveTo>
                <a:cubicBezTo>
                  <a:pt x="3672" y="550"/>
                  <a:pt x="3623" y="559"/>
                  <a:pt x="3581" y="567"/>
                </a:cubicBezTo>
                <a:cubicBezTo>
                  <a:pt x="3226" y="634"/>
                  <a:pt x="3025" y="929"/>
                  <a:pt x="2947" y="1181"/>
                </a:cubicBezTo>
                <a:cubicBezTo>
                  <a:pt x="2872" y="1425"/>
                  <a:pt x="2887" y="1757"/>
                  <a:pt x="3133" y="1965"/>
                </a:cubicBezTo>
                <a:lnTo>
                  <a:pt x="3730" y="2476"/>
                </a:lnTo>
                <a:lnTo>
                  <a:pt x="2928" y="2630"/>
                </a:lnTo>
                <a:cubicBezTo>
                  <a:pt x="2928" y="2630"/>
                  <a:pt x="597" y="3073"/>
                  <a:pt x="597" y="3073"/>
                </a:cubicBezTo>
                <a:lnTo>
                  <a:pt x="877" y="4283"/>
                </a:lnTo>
                <a:cubicBezTo>
                  <a:pt x="1096" y="4188"/>
                  <a:pt x="1343" y="4130"/>
                  <a:pt x="1604" y="4130"/>
                </a:cubicBezTo>
                <a:cubicBezTo>
                  <a:pt x="2407" y="4130"/>
                  <a:pt x="3077" y="4595"/>
                  <a:pt x="3226" y="5255"/>
                </a:cubicBezTo>
                <a:cubicBezTo>
                  <a:pt x="3314" y="5638"/>
                  <a:pt x="3207" y="6017"/>
                  <a:pt x="2928" y="6329"/>
                </a:cubicBezTo>
                <a:cubicBezTo>
                  <a:pt x="2610" y="6687"/>
                  <a:pt x="2080" y="6928"/>
                  <a:pt x="1567" y="6942"/>
                </a:cubicBezTo>
                <a:lnTo>
                  <a:pt x="2033" y="9056"/>
                </a:lnTo>
                <a:lnTo>
                  <a:pt x="4028" y="8664"/>
                </a:lnTo>
                <a:cubicBezTo>
                  <a:pt x="3872" y="8341"/>
                  <a:pt x="3843" y="8021"/>
                  <a:pt x="3954" y="7709"/>
                </a:cubicBezTo>
                <a:cubicBezTo>
                  <a:pt x="4126" y="7221"/>
                  <a:pt x="4603" y="6859"/>
                  <a:pt x="5240" y="6738"/>
                </a:cubicBezTo>
                <a:cubicBezTo>
                  <a:pt x="5348" y="6717"/>
                  <a:pt x="5454" y="6704"/>
                  <a:pt x="5557" y="6704"/>
                </a:cubicBezTo>
                <a:cubicBezTo>
                  <a:pt x="6004" y="6704"/>
                  <a:pt x="6421" y="6877"/>
                  <a:pt x="6714" y="7215"/>
                </a:cubicBezTo>
                <a:cubicBezTo>
                  <a:pt x="6930" y="7465"/>
                  <a:pt x="7063" y="7796"/>
                  <a:pt x="7105" y="8118"/>
                </a:cubicBezTo>
                <a:lnTo>
                  <a:pt x="8541" y="7846"/>
                </a:lnTo>
                <a:lnTo>
                  <a:pt x="7944" y="5186"/>
                </a:lnTo>
                <a:lnTo>
                  <a:pt x="7665" y="3993"/>
                </a:lnTo>
                <a:lnTo>
                  <a:pt x="7739" y="4044"/>
                </a:lnTo>
                <a:lnTo>
                  <a:pt x="7665" y="3686"/>
                </a:lnTo>
                <a:lnTo>
                  <a:pt x="7217" y="1794"/>
                </a:lnTo>
                <a:lnTo>
                  <a:pt x="4979" y="2221"/>
                </a:lnTo>
                <a:lnTo>
                  <a:pt x="4140" y="2374"/>
                </a:lnTo>
                <a:lnTo>
                  <a:pt x="4513" y="1658"/>
                </a:lnTo>
                <a:cubicBezTo>
                  <a:pt x="4608" y="1475"/>
                  <a:pt x="4553" y="1188"/>
                  <a:pt x="4383" y="942"/>
                </a:cubicBezTo>
                <a:cubicBezTo>
                  <a:pt x="4209" y="693"/>
                  <a:pt x="3958" y="550"/>
                  <a:pt x="3711" y="550"/>
                </a:cubicBezTo>
                <a:close/>
                <a:moveTo>
                  <a:pt x="9063" y="3550"/>
                </a:moveTo>
                <a:cubicBezTo>
                  <a:pt x="8886" y="3550"/>
                  <a:pt x="8627" y="3607"/>
                  <a:pt x="8410" y="3857"/>
                </a:cubicBezTo>
                <a:lnTo>
                  <a:pt x="8038" y="4300"/>
                </a:lnTo>
                <a:lnTo>
                  <a:pt x="8653" y="4829"/>
                </a:lnTo>
                <a:cubicBezTo>
                  <a:pt x="8728" y="4893"/>
                  <a:pt x="8824" y="4931"/>
                  <a:pt x="8951" y="4931"/>
                </a:cubicBezTo>
                <a:cubicBezTo>
                  <a:pt x="9212" y="4931"/>
                  <a:pt x="9534" y="4777"/>
                  <a:pt x="9716" y="4573"/>
                </a:cubicBezTo>
                <a:cubicBezTo>
                  <a:pt x="9806" y="4473"/>
                  <a:pt x="9889" y="4317"/>
                  <a:pt x="9846" y="4130"/>
                </a:cubicBezTo>
                <a:cubicBezTo>
                  <a:pt x="9760" y="3750"/>
                  <a:pt x="9392" y="3550"/>
                  <a:pt x="9063" y="3550"/>
                </a:cubicBezTo>
                <a:close/>
                <a:moveTo>
                  <a:pt x="12699" y="5476"/>
                </a:moveTo>
                <a:cubicBezTo>
                  <a:pt x="13412" y="5348"/>
                  <a:pt x="13980" y="6314"/>
                  <a:pt x="13520" y="6755"/>
                </a:cubicBezTo>
                <a:lnTo>
                  <a:pt x="15926" y="6311"/>
                </a:lnTo>
                <a:lnTo>
                  <a:pt x="16280" y="7914"/>
                </a:lnTo>
                <a:cubicBezTo>
                  <a:pt x="15718" y="7789"/>
                  <a:pt x="14950" y="8151"/>
                  <a:pt x="15086" y="8783"/>
                </a:cubicBezTo>
                <a:cubicBezTo>
                  <a:pt x="15222" y="9416"/>
                  <a:pt x="15877" y="9720"/>
                  <a:pt x="16522" y="9192"/>
                </a:cubicBezTo>
                <a:lnTo>
                  <a:pt x="16951" y="11204"/>
                </a:lnTo>
                <a:cubicBezTo>
                  <a:pt x="16951" y="11204"/>
                  <a:pt x="14508" y="11647"/>
                  <a:pt x="14508" y="11647"/>
                </a:cubicBezTo>
                <a:cubicBezTo>
                  <a:pt x="14822" y="11196"/>
                  <a:pt x="14363" y="10309"/>
                  <a:pt x="13651" y="10436"/>
                </a:cubicBezTo>
                <a:cubicBezTo>
                  <a:pt x="12940" y="10563"/>
                  <a:pt x="12758" y="11543"/>
                  <a:pt x="13371" y="11902"/>
                </a:cubicBezTo>
                <a:lnTo>
                  <a:pt x="11599" y="12226"/>
                </a:lnTo>
                <a:lnTo>
                  <a:pt x="11208" y="10385"/>
                </a:lnTo>
                <a:cubicBezTo>
                  <a:pt x="10731" y="10846"/>
                  <a:pt x="9705" y="10593"/>
                  <a:pt x="9567" y="9942"/>
                </a:cubicBezTo>
                <a:cubicBezTo>
                  <a:pt x="9427" y="9290"/>
                  <a:pt x="10348" y="8781"/>
                  <a:pt x="10891" y="9022"/>
                </a:cubicBezTo>
                <a:lnTo>
                  <a:pt x="10499" y="7249"/>
                </a:lnTo>
                <a:lnTo>
                  <a:pt x="12327" y="6925"/>
                </a:lnTo>
                <a:cubicBezTo>
                  <a:pt x="11693" y="6456"/>
                  <a:pt x="11986" y="5603"/>
                  <a:pt x="12699" y="5476"/>
                </a:cubicBezTo>
                <a:close/>
              </a:path>
            </a:pathLst>
          </a:custGeom>
          <a:solidFill>
            <a:srgbClr val="004B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6503208" y="4540143"/>
            <a:ext cx="252000" cy="252000"/>
            <a:chOff x="5200650" y="2282825"/>
            <a:chExt cx="423863" cy="444500"/>
          </a:xfrm>
        </p:grpSpPr>
        <p:sp>
          <p:nvSpPr>
            <p:cNvPr id="113" name="Shape 57"/>
            <p:cNvSpPr/>
            <p:nvPr/>
          </p:nvSpPr>
          <p:spPr bwMode="auto">
            <a:xfrm>
              <a:off x="5200650" y="2282825"/>
              <a:ext cx="423863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extrusionOk="0">
                  <a:moveTo>
                    <a:pt x="10618" y="16608"/>
                  </a:moveTo>
                  <a:cubicBezTo>
                    <a:pt x="7316" y="16608"/>
                    <a:pt x="4640" y="14008"/>
                    <a:pt x="4640" y="10800"/>
                  </a:cubicBezTo>
                  <a:cubicBezTo>
                    <a:pt x="4640" y="7594"/>
                    <a:pt x="7316" y="4993"/>
                    <a:pt x="10618" y="4993"/>
                  </a:cubicBezTo>
                  <a:cubicBezTo>
                    <a:pt x="13918" y="4993"/>
                    <a:pt x="16594" y="7594"/>
                    <a:pt x="16594" y="10800"/>
                  </a:cubicBezTo>
                  <a:cubicBezTo>
                    <a:pt x="16594" y="14008"/>
                    <a:pt x="13918" y="16608"/>
                    <a:pt x="10618" y="16608"/>
                  </a:cubicBezTo>
                  <a:cubicBezTo>
                    <a:pt x="10618" y="16608"/>
                    <a:pt x="10618" y="16608"/>
                    <a:pt x="10618" y="16608"/>
                  </a:cubicBezTo>
                  <a:close/>
                  <a:moveTo>
                    <a:pt x="20589" y="13113"/>
                  </a:moveTo>
                  <a:lnTo>
                    <a:pt x="19195" y="12329"/>
                  </a:lnTo>
                  <a:cubicBezTo>
                    <a:pt x="19287" y="11834"/>
                    <a:pt x="19343" y="11324"/>
                    <a:pt x="19343" y="10800"/>
                  </a:cubicBezTo>
                  <a:cubicBezTo>
                    <a:pt x="19343" y="10277"/>
                    <a:pt x="19287" y="9768"/>
                    <a:pt x="19195" y="9271"/>
                  </a:cubicBezTo>
                  <a:lnTo>
                    <a:pt x="20588" y="8490"/>
                  </a:lnTo>
                  <a:cubicBezTo>
                    <a:pt x="21205" y="8142"/>
                    <a:pt x="21417" y="7376"/>
                    <a:pt x="21061" y="6776"/>
                  </a:cubicBezTo>
                  <a:lnTo>
                    <a:pt x="19426" y="4025"/>
                  </a:lnTo>
                  <a:cubicBezTo>
                    <a:pt x="19069" y="3425"/>
                    <a:pt x="18281" y="3220"/>
                    <a:pt x="17663" y="3566"/>
                  </a:cubicBezTo>
                  <a:lnTo>
                    <a:pt x="16270" y="4348"/>
                  </a:lnTo>
                  <a:cubicBezTo>
                    <a:pt x="15471" y="3688"/>
                    <a:pt x="14548" y="3169"/>
                    <a:pt x="13541" y="2818"/>
                  </a:cubicBezTo>
                  <a:lnTo>
                    <a:pt x="13541" y="1254"/>
                  </a:lnTo>
                  <a:cubicBezTo>
                    <a:pt x="13541" y="562"/>
                    <a:pt x="12964" y="0"/>
                    <a:pt x="12250" y="0"/>
                  </a:cubicBezTo>
                  <a:lnTo>
                    <a:pt x="8984" y="0"/>
                  </a:lnTo>
                  <a:cubicBezTo>
                    <a:pt x="8271" y="0"/>
                    <a:pt x="7693" y="562"/>
                    <a:pt x="7693" y="1254"/>
                  </a:cubicBezTo>
                  <a:lnTo>
                    <a:pt x="7693" y="2818"/>
                  </a:lnTo>
                  <a:cubicBezTo>
                    <a:pt x="6682" y="3169"/>
                    <a:pt x="5762" y="3688"/>
                    <a:pt x="4964" y="4347"/>
                  </a:cubicBezTo>
                  <a:lnTo>
                    <a:pt x="3571" y="3565"/>
                  </a:lnTo>
                  <a:cubicBezTo>
                    <a:pt x="3275" y="3400"/>
                    <a:pt x="2922" y="3354"/>
                    <a:pt x="2591" y="3441"/>
                  </a:cubicBezTo>
                  <a:cubicBezTo>
                    <a:pt x="2260" y="3527"/>
                    <a:pt x="1979" y="3737"/>
                    <a:pt x="1808" y="4025"/>
                  </a:cubicBezTo>
                  <a:lnTo>
                    <a:pt x="173" y="6776"/>
                  </a:lnTo>
                  <a:cubicBezTo>
                    <a:pt x="-183" y="7376"/>
                    <a:pt x="28" y="8142"/>
                    <a:pt x="646" y="8490"/>
                  </a:cubicBezTo>
                  <a:lnTo>
                    <a:pt x="2040" y="9271"/>
                  </a:lnTo>
                  <a:cubicBezTo>
                    <a:pt x="1945" y="9768"/>
                    <a:pt x="1891" y="10277"/>
                    <a:pt x="1891" y="10800"/>
                  </a:cubicBezTo>
                  <a:cubicBezTo>
                    <a:pt x="1891" y="11324"/>
                    <a:pt x="1945" y="11834"/>
                    <a:pt x="2040" y="12330"/>
                  </a:cubicBezTo>
                  <a:lnTo>
                    <a:pt x="645" y="13113"/>
                  </a:lnTo>
                  <a:cubicBezTo>
                    <a:pt x="28" y="13460"/>
                    <a:pt x="-183" y="14226"/>
                    <a:pt x="173" y="14826"/>
                  </a:cubicBezTo>
                  <a:lnTo>
                    <a:pt x="1808" y="17578"/>
                  </a:lnTo>
                  <a:cubicBezTo>
                    <a:pt x="1979" y="17866"/>
                    <a:pt x="2260" y="18075"/>
                    <a:pt x="2591" y="18161"/>
                  </a:cubicBezTo>
                  <a:cubicBezTo>
                    <a:pt x="2922" y="18247"/>
                    <a:pt x="3275" y="18202"/>
                    <a:pt x="3571" y="18036"/>
                  </a:cubicBezTo>
                  <a:lnTo>
                    <a:pt x="4965" y="17253"/>
                  </a:lnTo>
                  <a:cubicBezTo>
                    <a:pt x="5763" y="17912"/>
                    <a:pt x="6683" y="18431"/>
                    <a:pt x="7693" y="18780"/>
                  </a:cubicBezTo>
                  <a:lnTo>
                    <a:pt x="7693" y="20345"/>
                  </a:lnTo>
                  <a:cubicBezTo>
                    <a:pt x="7693" y="21039"/>
                    <a:pt x="8271" y="21600"/>
                    <a:pt x="8984" y="21600"/>
                  </a:cubicBezTo>
                  <a:lnTo>
                    <a:pt x="12250" y="21600"/>
                  </a:lnTo>
                  <a:cubicBezTo>
                    <a:pt x="12964" y="21600"/>
                    <a:pt x="13542" y="21039"/>
                    <a:pt x="13542" y="20345"/>
                  </a:cubicBezTo>
                  <a:lnTo>
                    <a:pt x="13542" y="18780"/>
                  </a:lnTo>
                  <a:cubicBezTo>
                    <a:pt x="14548" y="18431"/>
                    <a:pt x="15471" y="17912"/>
                    <a:pt x="16268" y="17253"/>
                  </a:cubicBezTo>
                  <a:lnTo>
                    <a:pt x="17663" y="18036"/>
                  </a:lnTo>
                  <a:cubicBezTo>
                    <a:pt x="18281" y="18382"/>
                    <a:pt x="19070" y="18176"/>
                    <a:pt x="19427" y="17576"/>
                  </a:cubicBezTo>
                  <a:lnTo>
                    <a:pt x="21061" y="14826"/>
                  </a:lnTo>
                  <a:cubicBezTo>
                    <a:pt x="21417" y="14226"/>
                    <a:pt x="21205" y="13459"/>
                    <a:pt x="20589" y="13113"/>
                  </a:cubicBezTo>
                  <a:cubicBezTo>
                    <a:pt x="20589" y="13113"/>
                    <a:pt x="20589" y="13113"/>
                    <a:pt x="20589" y="13113"/>
                  </a:cubicBezTo>
                  <a:close/>
                </a:path>
              </a:pathLst>
            </a:custGeom>
            <a:solidFill>
              <a:srgbClr val="004B8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4" name="Shape 58"/>
            <p:cNvSpPr/>
            <p:nvPr/>
          </p:nvSpPr>
          <p:spPr bwMode="auto">
            <a:xfrm>
              <a:off x="5327650" y="2422525"/>
              <a:ext cx="14763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143" extrusionOk="0">
                  <a:moveTo>
                    <a:pt x="19430" y="627"/>
                  </a:moveTo>
                  <a:cubicBezTo>
                    <a:pt x="18018" y="-457"/>
                    <a:pt x="16060" y="-102"/>
                    <a:pt x="15051" y="1428"/>
                  </a:cubicBezTo>
                  <a:lnTo>
                    <a:pt x="7428" y="13029"/>
                  </a:lnTo>
                  <a:lnTo>
                    <a:pt x="4938" y="11148"/>
                  </a:lnTo>
                  <a:cubicBezTo>
                    <a:pt x="3515" y="10075"/>
                    <a:pt x="1559" y="10449"/>
                    <a:pt x="564" y="11990"/>
                  </a:cubicBezTo>
                  <a:cubicBezTo>
                    <a:pt x="-427" y="13527"/>
                    <a:pt x="-80" y="15647"/>
                    <a:pt x="1344" y="16723"/>
                  </a:cubicBezTo>
                  <a:lnTo>
                    <a:pt x="6388" y="20531"/>
                  </a:lnTo>
                  <a:cubicBezTo>
                    <a:pt x="6936" y="20943"/>
                    <a:pt x="7561" y="21143"/>
                    <a:pt x="8182" y="21143"/>
                  </a:cubicBezTo>
                  <a:cubicBezTo>
                    <a:pt x="9164" y="21143"/>
                    <a:pt x="10131" y="20644"/>
                    <a:pt x="10744" y="19711"/>
                  </a:cubicBezTo>
                  <a:lnTo>
                    <a:pt x="20171" y="5368"/>
                  </a:lnTo>
                  <a:cubicBezTo>
                    <a:pt x="21173" y="3838"/>
                    <a:pt x="20843" y="1717"/>
                    <a:pt x="19430" y="627"/>
                  </a:cubicBezTo>
                  <a:cubicBezTo>
                    <a:pt x="19430" y="627"/>
                    <a:pt x="19430" y="627"/>
                    <a:pt x="19430" y="627"/>
                  </a:cubicBezTo>
                  <a:close/>
                </a:path>
              </a:pathLst>
            </a:custGeom>
            <a:solidFill>
              <a:srgbClr val="004B8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16" name="Freeform 74"/>
          <p:cNvSpPr>
            <a:spLocks noChangeArrowheads="1"/>
          </p:cNvSpPr>
          <p:nvPr/>
        </p:nvSpPr>
        <p:spPr bwMode="auto">
          <a:xfrm>
            <a:off x="6504033" y="5604316"/>
            <a:ext cx="252000" cy="252000"/>
          </a:xfrm>
          <a:custGeom>
            <a:avLst/>
            <a:gdLst>
              <a:gd name="T0" fmla="*/ 2147483646 w 609"/>
              <a:gd name="T1" fmla="*/ 2147483646 h 602"/>
              <a:gd name="T2" fmla="*/ 2147483646 w 609"/>
              <a:gd name="T3" fmla="*/ 2147483646 h 602"/>
              <a:gd name="T4" fmla="*/ 2147483646 w 609"/>
              <a:gd name="T5" fmla="*/ 2147483646 h 602"/>
              <a:gd name="T6" fmla="*/ 0 w 609"/>
              <a:gd name="T7" fmla="*/ 2147483646 h 602"/>
              <a:gd name="T8" fmla="*/ 0 w 609"/>
              <a:gd name="T9" fmla="*/ 2147483646 h 602"/>
              <a:gd name="T10" fmla="*/ 2147483646 w 609"/>
              <a:gd name="T11" fmla="*/ 0 h 602"/>
              <a:gd name="T12" fmla="*/ 2147483646 w 609"/>
              <a:gd name="T13" fmla="*/ 0 h 602"/>
              <a:gd name="T14" fmla="*/ 2147483646 w 609"/>
              <a:gd name="T15" fmla="*/ 2147483646 h 602"/>
              <a:gd name="T16" fmla="*/ 2147483646 w 609"/>
              <a:gd name="T17" fmla="*/ 2147483646 h 602"/>
              <a:gd name="T18" fmla="*/ 2147483646 w 609"/>
              <a:gd name="T19" fmla="*/ 2147483646 h 602"/>
              <a:gd name="T20" fmla="*/ 2147483646 w 609"/>
              <a:gd name="T21" fmla="*/ 2147483646 h 602"/>
              <a:gd name="T22" fmla="*/ 2147483646 w 609"/>
              <a:gd name="T23" fmla="*/ 2147483646 h 602"/>
              <a:gd name="T24" fmla="*/ 2147483646 w 609"/>
              <a:gd name="T25" fmla="*/ 2147483646 h 602"/>
              <a:gd name="T26" fmla="*/ 2147483646 w 609"/>
              <a:gd name="T27" fmla="*/ 2147483646 h 602"/>
              <a:gd name="T28" fmla="*/ 2147483646 w 609"/>
              <a:gd name="T29" fmla="*/ 2147483646 h 602"/>
              <a:gd name="T30" fmla="*/ 2147483646 w 609"/>
              <a:gd name="T31" fmla="*/ 2147483646 h 602"/>
              <a:gd name="T32" fmla="*/ 2147483646 w 609"/>
              <a:gd name="T33" fmla="*/ 2147483646 h 602"/>
              <a:gd name="T34" fmla="*/ 2147483646 w 609"/>
              <a:gd name="T35" fmla="*/ 2147483646 h 602"/>
              <a:gd name="T36" fmla="*/ 2147483646 w 609"/>
              <a:gd name="T37" fmla="*/ 2147483646 h 602"/>
              <a:gd name="T38" fmla="*/ 2147483646 w 609"/>
              <a:gd name="T39" fmla="*/ 2147483646 h 602"/>
              <a:gd name="T40" fmla="*/ 2147483646 w 609"/>
              <a:gd name="T41" fmla="*/ 2147483646 h 602"/>
              <a:gd name="T42" fmla="*/ 2147483646 w 609"/>
              <a:gd name="T43" fmla="*/ 2147483646 h 602"/>
              <a:gd name="T44" fmla="*/ 2147483646 w 609"/>
              <a:gd name="T45" fmla="*/ 2147483646 h 602"/>
              <a:gd name="T46" fmla="*/ 2147483646 w 609"/>
              <a:gd name="T47" fmla="*/ 2147483646 h 602"/>
              <a:gd name="T48" fmla="*/ 2147483646 w 609"/>
              <a:gd name="T49" fmla="*/ 2147483646 h 602"/>
              <a:gd name="T50" fmla="*/ 2147483646 w 609"/>
              <a:gd name="T51" fmla="*/ 2147483646 h 602"/>
              <a:gd name="T52" fmla="*/ 2147483646 w 609"/>
              <a:gd name="T53" fmla="*/ 2147483646 h 602"/>
              <a:gd name="T54" fmla="*/ 2147483646 w 609"/>
              <a:gd name="T55" fmla="*/ 2147483646 h 602"/>
              <a:gd name="T56" fmla="*/ 2147483646 w 609"/>
              <a:gd name="T57" fmla="*/ 2147483646 h 602"/>
              <a:gd name="T58" fmla="*/ 2147483646 w 609"/>
              <a:gd name="T59" fmla="*/ 2147483646 h 602"/>
              <a:gd name="T60" fmla="*/ 2147483646 w 609"/>
              <a:gd name="T61" fmla="*/ 2147483646 h 602"/>
              <a:gd name="T62" fmla="*/ 2147483646 w 609"/>
              <a:gd name="T63" fmla="*/ 2147483646 h 602"/>
              <a:gd name="T64" fmla="*/ 2147483646 w 609"/>
              <a:gd name="T65" fmla="*/ 2147483646 h 602"/>
              <a:gd name="T66" fmla="*/ 2147483646 w 609"/>
              <a:gd name="T67" fmla="*/ 2147483646 h 602"/>
              <a:gd name="T68" fmla="*/ 2147483646 w 609"/>
              <a:gd name="T69" fmla="*/ 2147483646 h 602"/>
              <a:gd name="T70" fmla="*/ 2147483646 w 609"/>
              <a:gd name="T71" fmla="*/ 2147483646 h 602"/>
              <a:gd name="T72" fmla="*/ 2147483646 w 609"/>
              <a:gd name="T73" fmla="*/ 2147483646 h 602"/>
              <a:gd name="T74" fmla="*/ 2147483646 w 609"/>
              <a:gd name="T75" fmla="*/ 2147483646 h 602"/>
              <a:gd name="T76" fmla="*/ 2147483646 w 609"/>
              <a:gd name="T77" fmla="*/ 2147483646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rgbClr val="004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latin typeface="+mn-lt"/>
            </a:endParaRPr>
          </a:p>
        </p:txBody>
      </p:sp>
      <p:sp>
        <p:nvSpPr>
          <p:cNvPr id="117" name="TextBox 29"/>
          <p:cNvSpPr txBox="1">
            <a:spLocks noChangeArrowheads="1"/>
          </p:cNvSpPr>
          <p:nvPr/>
        </p:nvSpPr>
        <p:spPr bwMode="auto">
          <a:xfrm>
            <a:off x="6506061" y="1588742"/>
            <a:ext cx="9813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Servicios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0" name="Freeform 73"/>
          <p:cNvSpPr>
            <a:spLocks noChangeArrowheads="1"/>
          </p:cNvSpPr>
          <p:nvPr/>
        </p:nvSpPr>
        <p:spPr bwMode="auto">
          <a:xfrm>
            <a:off x="6149055" y="1591491"/>
            <a:ext cx="360000" cy="327600"/>
          </a:xfrm>
          <a:custGeom>
            <a:avLst/>
            <a:gdLst>
              <a:gd name="T0" fmla="*/ 207003 w 602"/>
              <a:gd name="T1" fmla="*/ 78781 h 609"/>
              <a:gd name="T2" fmla="*/ 207003 w 602"/>
              <a:gd name="T3" fmla="*/ 78781 h 609"/>
              <a:gd name="T4" fmla="*/ 196527 w 602"/>
              <a:gd name="T5" fmla="*/ 78781 h 609"/>
              <a:gd name="T6" fmla="*/ 191469 w 602"/>
              <a:gd name="T7" fmla="*/ 78781 h 609"/>
              <a:gd name="T8" fmla="*/ 163291 w 602"/>
              <a:gd name="T9" fmla="*/ 78781 h 609"/>
              <a:gd name="T10" fmla="*/ 153175 w 602"/>
              <a:gd name="T11" fmla="*/ 68708 h 609"/>
              <a:gd name="T12" fmla="*/ 163291 w 602"/>
              <a:gd name="T13" fmla="*/ 58276 h 609"/>
              <a:gd name="T14" fmla="*/ 181354 w 602"/>
              <a:gd name="T15" fmla="*/ 58276 h 609"/>
              <a:gd name="T16" fmla="*/ 107295 w 602"/>
              <a:gd name="T17" fmla="*/ 20145 h 609"/>
              <a:gd name="T18" fmla="*/ 20592 w 602"/>
              <a:gd name="T19" fmla="*/ 109358 h 609"/>
              <a:gd name="T20" fmla="*/ 10115 w 602"/>
              <a:gd name="T21" fmla="*/ 119430 h 609"/>
              <a:gd name="T22" fmla="*/ 0 w 602"/>
              <a:gd name="T23" fmla="*/ 109358 h 609"/>
              <a:gd name="T24" fmla="*/ 0 w 602"/>
              <a:gd name="T25" fmla="*/ 109358 h 609"/>
              <a:gd name="T26" fmla="*/ 107295 w 602"/>
              <a:gd name="T27" fmla="*/ 0 h 609"/>
              <a:gd name="T28" fmla="*/ 196527 w 602"/>
              <a:gd name="T29" fmla="*/ 45686 h 609"/>
              <a:gd name="T30" fmla="*/ 196527 w 602"/>
              <a:gd name="T31" fmla="*/ 28059 h 609"/>
              <a:gd name="T32" fmla="*/ 207003 w 602"/>
              <a:gd name="T33" fmla="*/ 17627 h 609"/>
              <a:gd name="T34" fmla="*/ 217119 w 602"/>
              <a:gd name="T35" fmla="*/ 28059 h 609"/>
              <a:gd name="T36" fmla="*/ 217119 w 602"/>
              <a:gd name="T37" fmla="*/ 68708 h 609"/>
              <a:gd name="T38" fmla="*/ 207003 w 602"/>
              <a:gd name="T39" fmla="*/ 78781 h 609"/>
              <a:gd name="T40" fmla="*/ 10115 w 602"/>
              <a:gd name="T41" fmla="*/ 139935 h 609"/>
              <a:gd name="T42" fmla="*/ 10115 w 602"/>
              <a:gd name="T43" fmla="*/ 139935 h 609"/>
              <a:gd name="T44" fmla="*/ 53467 w 602"/>
              <a:gd name="T45" fmla="*/ 139935 h 609"/>
              <a:gd name="T46" fmla="*/ 63943 w 602"/>
              <a:gd name="T47" fmla="*/ 150007 h 609"/>
              <a:gd name="T48" fmla="*/ 53467 w 602"/>
              <a:gd name="T49" fmla="*/ 160079 h 609"/>
              <a:gd name="T50" fmla="*/ 35765 w 602"/>
              <a:gd name="T51" fmla="*/ 160079 h 609"/>
              <a:gd name="T52" fmla="*/ 107295 w 602"/>
              <a:gd name="T53" fmla="*/ 198211 h 609"/>
              <a:gd name="T54" fmla="*/ 196527 w 602"/>
              <a:gd name="T55" fmla="*/ 109358 h 609"/>
              <a:gd name="T56" fmla="*/ 207003 w 602"/>
              <a:gd name="T57" fmla="*/ 99285 h 609"/>
              <a:gd name="T58" fmla="*/ 217119 w 602"/>
              <a:gd name="T59" fmla="*/ 109358 h 609"/>
              <a:gd name="T60" fmla="*/ 217119 w 602"/>
              <a:gd name="T61" fmla="*/ 109358 h 609"/>
              <a:gd name="T62" fmla="*/ 107295 w 602"/>
              <a:gd name="T63" fmla="*/ 218715 h 609"/>
              <a:gd name="T64" fmla="*/ 20592 w 602"/>
              <a:gd name="T65" fmla="*/ 172670 h 609"/>
              <a:gd name="T66" fmla="*/ 20592 w 602"/>
              <a:gd name="T67" fmla="*/ 190656 h 609"/>
              <a:gd name="T68" fmla="*/ 10115 w 602"/>
              <a:gd name="T69" fmla="*/ 200729 h 609"/>
              <a:gd name="T70" fmla="*/ 0 w 602"/>
              <a:gd name="T71" fmla="*/ 190656 h 609"/>
              <a:gd name="T72" fmla="*/ 0 w 602"/>
              <a:gd name="T73" fmla="*/ 150007 h 609"/>
              <a:gd name="T74" fmla="*/ 10115 w 602"/>
              <a:gd name="T75" fmla="*/ 139935 h 60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s-ES"/>
          </a:p>
        </p:txBody>
      </p:sp>
      <p:sp>
        <p:nvSpPr>
          <p:cNvPr id="121" name="TextBox 29"/>
          <p:cNvSpPr txBox="1">
            <a:spLocks noChangeArrowheads="1"/>
          </p:cNvSpPr>
          <p:nvPr/>
        </p:nvSpPr>
        <p:spPr bwMode="auto">
          <a:xfrm>
            <a:off x="7172158" y="2454892"/>
            <a:ext cx="1287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Planificación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" name="TextBox 29"/>
          <p:cNvSpPr txBox="1">
            <a:spLocks noChangeArrowheads="1"/>
          </p:cNvSpPr>
          <p:nvPr/>
        </p:nvSpPr>
        <p:spPr bwMode="auto">
          <a:xfrm>
            <a:off x="7171509" y="3448599"/>
            <a:ext cx="7809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Diseño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3" name="TextBox 29"/>
          <p:cNvSpPr txBox="1">
            <a:spLocks noChangeArrowheads="1"/>
          </p:cNvSpPr>
          <p:nvPr/>
        </p:nvSpPr>
        <p:spPr bwMode="auto">
          <a:xfrm>
            <a:off x="7180218" y="4514513"/>
            <a:ext cx="1337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Construcción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4" name="TextBox 29"/>
          <p:cNvSpPr txBox="1">
            <a:spLocks noChangeArrowheads="1"/>
          </p:cNvSpPr>
          <p:nvPr/>
        </p:nvSpPr>
        <p:spPr bwMode="auto">
          <a:xfrm>
            <a:off x="7162800" y="5410200"/>
            <a:ext cx="1446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Operación &amp; </a:t>
            </a:r>
          </a:p>
          <a:p>
            <a:pPr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Mantenimiento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624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auto">
          <a:xfrm>
            <a:off x="798096" y="1437000"/>
            <a:ext cx="2514600" cy="4278000"/>
          </a:xfrm>
          <a:prstGeom prst="rect">
            <a:avLst/>
          </a:prstGeom>
          <a:solidFill>
            <a:srgbClr val="004B85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4191" y="3886200"/>
            <a:ext cx="247850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bg1"/>
                </a:solidFill>
              </a:rPr>
              <a:t>Mercado:</a:t>
            </a:r>
            <a:r>
              <a:rPr lang="es-ES" sz="1000" dirty="0">
                <a:solidFill>
                  <a:schemeClr val="bg1"/>
                </a:solidFill>
              </a:rPr>
              <a:t> Ferrocarril, Metro y Tranvía</a:t>
            </a:r>
          </a:p>
          <a:p>
            <a:endParaRPr lang="es-ES" sz="10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País:</a:t>
            </a:r>
            <a:r>
              <a:rPr lang="es-ES" sz="1000" dirty="0" smtClean="0">
                <a:solidFill>
                  <a:schemeClr val="bg1"/>
                </a:solidFill>
                <a:latin typeface="+mn-lt"/>
              </a:rPr>
              <a:t> Arabia Saudí</a:t>
            </a:r>
          </a:p>
          <a:p>
            <a:endParaRPr lang="es-ES" sz="1000" dirty="0" smtClean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Cliente:</a:t>
            </a:r>
            <a:r>
              <a:rPr lang="es-ES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  <a:latin typeface="+mn-lt"/>
              </a:rPr>
              <a:t>Saudi</a:t>
            </a:r>
            <a:r>
              <a:rPr lang="es-ES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  <a:latin typeface="+mn-lt"/>
              </a:rPr>
              <a:t>Railway</a:t>
            </a:r>
            <a:r>
              <a:rPr lang="es-ES" sz="1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  <a:latin typeface="+mn-lt"/>
              </a:rPr>
              <a:t>Organisation</a:t>
            </a:r>
            <a:r>
              <a:rPr lang="es-ES" sz="10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endParaRPr lang="es-ES" sz="10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Notificación comienzo: 2012</a:t>
            </a:r>
          </a:p>
          <a:p>
            <a:endParaRPr lang="es-ES" sz="10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s-ES" sz="1000" dirty="0" smtClean="0">
                <a:solidFill>
                  <a:schemeClr val="bg1"/>
                </a:solidFill>
                <a:latin typeface="+mn-lt"/>
              </a:rPr>
              <a:t>Descripción: </a:t>
            </a:r>
          </a:p>
          <a:p>
            <a:r>
              <a:rPr lang="es-ES" sz="1000" dirty="0" smtClean="0">
                <a:solidFill>
                  <a:schemeClr val="bg1"/>
                </a:solidFill>
                <a:latin typeface="+mn-lt"/>
              </a:rPr>
              <a:t>Control de Calidad de Materiales</a:t>
            </a:r>
          </a:p>
          <a:p>
            <a:endParaRPr lang="es-ES" sz="10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http://s26.postimg.org/41hsh3v2h/pic_haramai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5428" r="8039" b="10000"/>
          <a:stretch/>
        </p:blipFill>
        <p:spPr bwMode="auto">
          <a:xfrm>
            <a:off x="950497" y="2535946"/>
            <a:ext cx="2209799" cy="11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950496" y="1752600"/>
            <a:ext cx="2086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Tren de Alta Velocidad</a:t>
            </a:r>
          </a:p>
          <a:p>
            <a:pPr algn="ctr"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Medina-La Meca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 bwMode="auto">
          <a:xfrm>
            <a:off x="3489158" y="1447800"/>
            <a:ext cx="2514600" cy="4278000"/>
          </a:xfrm>
          <a:prstGeom prst="rect">
            <a:avLst/>
          </a:prstGeom>
          <a:solidFill>
            <a:srgbClr val="004B85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525253" y="3897000"/>
            <a:ext cx="2478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bg1"/>
                </a:solidFill>
              </a:rPr>
              <a:t>Mercado: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smtClean="0">
                <a:solidFill>
                  <a:schemeClr val="bg1"/>
                </a:solidFill>
              </a:rPr>
              <a:t>Carreteras y </a:t>
            </a:r>
            <a:r>
              <a:rPr lang="es-ES" sz="1000" dirty="0" err="1" smtClean="0">
                <a:solidFill>
                  <a:schemeClr val="bg1"/>
                </a:solidFill>
              </a:rPr>
              <a:t>Aytopistas</a:t>
            </a:r>
            <a:endParaRPr lang="es-ES" sz="1000" dirty="0">
              <a:solidFill>
                <a:schemeClr val="bg1"/>
              </a:solidFill>
            </a:endParaRPr>
          </a:p>
          <a:p>
            <a:endParaRPr lang="es-ES" sz="10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País:</a:t>
            </a:r>
            <a:r>
              <a:rPr lang="es-ES" sz="1000" dirty="0" smtClean="0">
                <a:solidFill>
                  <a:schemeClr val="bg1"/>
                </a:solidFill>
                <a:latin typeface="+mn-lt"/>
              </a:rPr>
              <a:t> Estados Unidos</a:t>
            </a:r>
          </a:p>
          <a:p>
            <a:endParaRPr lang="es-ES" sz="1000" dirty="0" smtClean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Cliente:</a:t>
            </a:r>
            <a:r>
              <a:rPr lang="es-ES" sz="1000" dirty="0" smtClean="0">
                <a:solidFill>
                  <a:schemeClr val="bg1"/>
                </a:solidFill>
                <a:latin typeface="+mn-lt"/>
              </a:rPr>
              <a:t> USA</a:t>
            </a:r>
          </a:p>
          <a:p>
            <a:endParaRPr lang="es-ES" sz="10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Fecha: 2012</a:t>
            </a:r>
          </a:p>
          <a:p>
            <a:endParaRPr lang="es-ES" sz="1000" b="1" dirty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Descripción:</a:t>
            </a:r>
          </a:p>
          <a:p>
            <a:r>
              <a:rPr lang="es-ES" sz="1000" dirty="0">
                <a:solidFill>
                  <a:schemeClr val="bg1"/>
                </a:solidFill>
                <a:latin typeface="+mn-lt"/>
              </a:rPr>
              <a:t>Proyecto de licitación de la Interestatal IH-35E</a:t>
            </a:r>
          </a:p>
          <a:p>
            <a:endParaRPr lang="es-ES" sz="1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3623542" y="1763400"/>
            <a:ext cx="2122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Autopista IH35</a:t>
            </a:r>
          </a:p>
          <a:p>
            <a:pPr algn="ctr"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Dallas-Estados Unidos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" r="4492" b="-20088"/>
          <a:stretch/>
        </p:blipFill>
        <p:spPr bwMode="auto">
          <a:xfrm>
            <a:off x="3641258" y="2535946"/>
            <a:ext cx="2210400" cy="134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/>
          <p:cNvSpPr/>
          <p:nvPr/>
        </p:nvSpPr>
        <p:spPr bwMode="auto">
          <a:xfrm>
            <a:off x="6130121" y="1437000"/>
            <a:ext cx="2514600" cy="4278000"/>
          </a:xfrm>
          <a:prstGeom prst="rect">
            <a:avLst/>
          </a:prstGeom>
          <a:solidFill>
            <a:srgbClr val="004B85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166216" y="3886200"/>
            <a:ext cx="2478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bg1"/>
                </a:solidFill>
              </a:rPr>
              <a:t>Mercado: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smtClean="0">
                <a:solidFill>
                  <a:schemeClr val="bg1"/>
                </a:solidFill>
              </a:rPr>
              <a:t>Auscultación</a:t>
            </a:r>
            <a:endParaRPr lang="es-ES" sz="1000" dirty="0">
              <a:solidFill>
                <a:schemeClr val="bg1"/>
              </a:solidFill>
            </a:endParaRPr>
          </a:p>
          <a:p>
            <a:endParaRPr lang="es-ES" sz="10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País:</a:t>
            </a:r>
            <a:r>
              <a:rPr lang="es-ES" sz="1000" dirty="0" smtClean="0">
                <a:solidFill>
                  <a:schemeClr val="bg1"/>
                </a:solidFill>
                <a:latin typeface="+mn-lt"/>
              </a:rPr>
              <a:t> Italia</a:t>
            </a:r>
          </a:p>
          <a:p>
            <a:endParaRPr lang="es-ES" sz="1000" dirty="0" smtClean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Cliente:</a:t>
            </a:r>
            <a:r>
              <a:rPr lang="es-ES" sz="1000" dirty="0" smtClean="0">
                <a:solidFill>
                  <a:schemeClr val="bg1"/>
                </a:solidFill>
                <a:latin typeface="+mn-lt"/>
              </a:rPr>
              <a:t> RFI</a:t>
            </a:r>
          </a:p>
          <a:p>
            <a:endParaRPr lang="es-ES" sz="10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Fecha: 2015-2016</a:t>
            </a:r>
          </a:p>
          <a:p>
            <a:endParaRPr lang="es-ES" sz="1000" b="1" dirty="0">
              <a:solidFill>
                <a:schemeClr val="bg1"/>
              </a:solidFill>
              <a:latin typeface="+mn-lt"/>
            </a:endParaRPr>
          </a:p>
          <a:p>
            <a:r>
              <a:rPr lang="es-ES" sz="1000" b="1" dirty="0" smtClean="0">
                <a:solidFill>
                  <a:schemeClr val="bg1"/>
                </a:solidFill>
                <a:latin typeface="+mn-lt"/>
              </a:rPr>
              <a:t>Descripción:</a:t>
            </a:r>
          </a:p>
          <a:p>
            <a:r>
              <a:rPr lang="es-ES" sz="1000" dirty="0" smtClean="0">
                <a:solidFill>
                  <a:schemeClr val="bg1"/>
                </a:solidFill>
                <a:latin typeface="+mn-lt"/>
              </a:rPr>
              <a:t>Auscultación de 420 km de túneles en Génova y Calabria</a:t>
            </a:r>
            <a:endParaRPr lang="es-ES" sz="1000" dirty="0">
              <a:solidFill>
                <a:schemeClr val="bg1"/>
              </a:solidFill>
              <a:latin typeface="+mn-lt"/>
            </a:endParaRPr>
          </a:p>
          <a:p>
            <a:endParaRPr lang="es-ES" sz="1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6181152" y="1752600"/>
            <a:ext cx="2289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Auscultación de Túneles</a:t>
            </a:r>
          </a:p>
          <a:p>
            <a:pPr algn="ctr">
              <a:defRPr/>
            </a:pPr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Génova-Calabria Italia</a:t>
            </a:r>
            <a:endParaRPr lang="id-ID" altLang="es-ES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Marcador de título 1"/>
          <p:cNvSpPr txBox="1">
            <a:spLocks/>
          </p:cNvSpPr>
          <p:nvPr/>
        </p:nvSpPr>
        <p:spPr bwMode="auto">
          <a:xfrm>
            <a:off x="914400" y="152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b="1" dirty="0" smtClean="0">
                <a:solidFill>
                  <a:srgbClr val="004987"/>
                </a:solidFill>
                <a:latin typeface="+mn-lt"/>
              </a:rPr>
              <a:t>ECG Corporate</a:t>
            </a:r>
          </a:p>
        </p:txBody>
      </p:sp>
      <p:sp>
        <p:nvSpPr>
          <p:cNvPr id="27" name="Title Placeholder 1"/>
          <p:cNvSpPr txBox="1">
            <a:spLocks/>
          </p:cNvSpPr>
          <p:nvPr/>
        </p:nvSpPr>
        <p:spPr bwMode="auto">
          <a:xfrm>
            <a:off x="0" y="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6075"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3600" dirty="0" smtClean="0">
                <a:solidFill>
                  <a:srgbClr val="004987"/>
                </a:solidFill>
                <a:latin typeface="+mn-lt"/>
              </a:rPr>
              <a:t>03</a:t>
            </a:r>
          </a:p>
        </p:txBody>
      </p:sp>
      <p:sp>
        <p:nvSpPr>
          <p:cNvPr id="28" name="Title Placeholder 1"/>
          <p:cNvSpPr txBox="1">
            <a:spLocks/>
          </p:cNvSpPr>
          <p:nvPr/>
        </p:nvSpPr>
        <p:spPr bwMode="auto">
          <a:xfrm>
            <a:off x="914400" y="523875"/>
            <a:ext cx="6019800" cy="38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/>
          <a:lstStyle>
            <a:lvl1pPr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ES" dirty="0" smtClean="0">
                <a:solidFill>
                  <a:srgbClr val="004987"/>
                </a:solidFill>
                <a:latin typeface="+mn-lt"/>
              </a:rPr>
              <a:t>Nuestras Referencias</a:t>
            </a:r>
          </a:p>
        </p:txBody>
      </p:sp>
      <p:pic>
        <p:nvPicPr>
          <p:cNvPr id="2051" name="Imagen 706" descr="tunel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6" t="48960" r="5936" b="36718"/>
          <a:stretch/>
        </p:blipFill>
        <p:spPr bwMode="auto">
          <a:xfrm>
            <a:off x="6248401" y="2514600"/>
            <a:ext cx="220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144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26" t="15376" r="80910" b="75765"/>
          <a:stretch>
            <a:fillRect/>
          </a:stretch>
        </p:blipFill>
        <p:spPr bwMode="auto">
          <a:xfrm>
            <a:off x="827584" y="2744464"/>
            <a:ext cx="131999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3 Imagen" descr="abert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9888" y="2743200"/>
            <a:ext cx="820800" cy="360000"/>
          </a:xfrm>
          <a:prstGeom prst="rect">
            <a:avLst/>
          </a:prstGeom>
        </p:spPr>
      </p:pic>
      <p:pic>
        <p:nvPicPr>
          <p:cNvPr id="8" name="15 Imagen" descr="cintr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627" y="3918983"/>
            <a:ext cx="892174" cy="360000"/>
          </a:xfrm>
          <a:prstGeom prst="rect">
            <a:avLst/>
          </a:prstGeom>
        </p:spPr>
      </p:pic>
      <p:pic>
        <p:nvPicPr>
          <p:cNvPr id="11" name="19 Imagen" descr="eje_aeropuer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5825" y="3279938"/>
            <a:ext cx="1000976" cy="360000"/>
          </a:xfrm>
          <a:prstGeom prst="rect">
            <a:avLst/>
          </a:prstGeom>
        </p:spPr>
      </p:pic>
      <p:pic>
        <p:nvPicPr>
          <p:cNvPr id="12" name="22 Imagen" descr="accio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2733" y="3295309"/>
            <a:ext cx="852245" cy="360000"/>
          </a:xfrm>
          <a:prstGeom prst="rect">
            <a:avLst/>
          </a:prstGeom>
        </p:spPr>
      </p:pic>
      <p:pic>
        <p:nvPicPr>
          <p:cNvPr id="13" name="23 Imagen" descr="aldeas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7143" y="2514718"/>
            <a:ext cx="928001" cy="720000"/>
          </a:xfrm>
          <a:prstGeom prst="rect">
            <a:avLst/>
          </a:prstGeom>
        </p:spPr>
      </p:pic>
      <p:pic>
        <p:nvPicPr>
          <p:cNvPr id="16" name="26 Imagen" descr="fc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86436" y="3174449"/>
            <a:ext cx="632727" cy="360000"/>
          </a:xfrm>
          <a:prstGeom prst="rect">
            <a:avLst/>
          </a:prstGeom>
        </p:spPr>
      </p:pic>
      <p:pic>
        <p:nvPicPr>
          <p:cNvPr id="17" name="27 Imagen" descr="via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0372" y="3851096"/>
            <a:ext cx="720000" cy="360000"/>
          </a:xfrm>
          <a:prstGeom prst="rect">
            <a:avLst/>
          </a:prstGeom>
        </p:spPr>
      </p:pic>
      <p:sp>
        <p:nvSpPr>
          <p:cNvPr id="23" name="Rectangle 54"/>
          <p:cNvSpPr/>
          <p:nvPr/>
        </p:nvSpPr>
        <p:spPr>
          <a:xfrm>
            <a:off x="583438" y="1601354"/>
            <a:ext cx="1980000" cy="81000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4" name="Rectangle 54"/>
          <p:cNvSpPr/>
          <p:nvPr/>
        </p:nvSpPr>
        <p:spPr>
          <a:xfrm>
            <a:off x="2642600" y="1601354"/>
            <a:ext cx="1980000" cy="81000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5" name="Rectangle 54"/>
          <p:cNvSpPr/>
          <p:nvPr/>
        </p:nvSpPr>
        <p:spPr>
          <a:xfrm>
            <a:off x="4712800" y="1601354"/>
            <a:ext cx="1980000" cy="81000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6" name="Rectangle 54"/>
          <p:cNvSpPr/>
          <p:nvPr/>
        </p:nvSpPr>
        <p:spPr>
          <a:xfrm>
            <a:off x="6783000" y="1601354"/>
            <a:ext cx="1980000" cy="81000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09872" y="1825823"/>
            <a:ext cx="153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Administración</a:t>
            </a:r>
            <a:endParaRPr lang="es-ES" sz="1400" dirty="0">
              <a:latin typeface="+mn-lt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915576" y="1704472"/>
            <a:ext cx="153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Empresas Concesionarias</a:t>
            </a:r>
            <a:endParaRPr lang="es-ES" sz="1400" dirty="0">
              <a:latin typeface="+mn-lt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953000" y="1712488"/>
            <a:ext cx="153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Empresas Constructoras</a:t>
            </a:r>
            <a:endParaRPr lang="es-ES" sz="1400" dirty="0">
              <a:latin typeface="+mn-lt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004856" y="1725005"/>
            <a:ext cx="153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ES" sz="1400" b="1" dirty="0" smtClean="0">
                <a:solidFill>
                  <a:schemeClr val="bg1"/>
                </a:solidFill>
                <a:latin typeface="+mn-lt"/>
              </a:rPr>
              <a:t>Empresas Mantenedoras</a:t>
            </a:r>
            <a:endParaRPr lang="es-ES" sz="1400" dirty="0">
              <a:latin typeface="+mn-lt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35" y="2704294"/>
            <a:ext cx="742268" cy="360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22" y="4390635"/>
            <a:ext cx="816644" cy="36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44" y="3782542"/>
            <a:ext cx="720000" cy="360000"/>
          </a:xfrm>
          <a:prstGeom prst="rect">
            <a:avLst/>
          </a:prstGeom>
        </p:spPr>
      </p:pic>
      <p:sp>
        <p:nvSpPr>
          <p:cNvPr id="36" name="Marcador de título 1"/>
          <p:cNvSpPr txBox="1">
            <a:spLocks/>
          </p:cNvSpPr>
          <p:nvPr/>
        </p:nvSpPr>
        <p:spPr bwMode="auto">
          <a:xfrm>
            <a:off x="914400" y="152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b="1" dirty="0" smtClean="0">
                <a:solidFill>
                  <a:srgbClr val="004987"/>
                </a:solidFill>
                <a:latin typeface="+mn-lt"/>
              </a:rPr>
              <a:t>ECG Corporate</a:t>
            </a:r>
          </a:p>
        </p:txBody>
      </p:sp>
      <p:sp>
        <p:nvSpPr>
          <p:cNvPr id="37" name="Title Placeholder 1"/>
          <p:cNvSpPr txBox="1">
            <a:spLocks/>
          </p:cNvSpPr>
          <p:nvPr/>
        </p:nvSpPr>
        <p:spPr bwMode="auto">
          <a:xfrm>
            <a:off x="0" y="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6075"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3600" dirty="0" smtClean="0">
                <a:solidFill>
                  <a:srgbClr val="004987"/>
                </a:solidFill>
                <a:latin typeface="+mn-lt"/>
              </a:rPr>
              <a:t>04</a:t>
            </a:r>
          </a:p>
        </p:txBody>
      </p:sp>
      <p:sp>
        <p:nvSpPr>
          <p:cNvPr id="38" name="Title Placeholder 1"/>
          <p:cNvSpPr txBox="1">
            <a:spLocks/>
          </p:cNvSpPr>
          <p:nvPr/>
        </p:nvSpPr>
        <p:spPr bwMode="auto">
          <a:xfrm>
            <a:off x="914400" y="523875"/>
            <a:ext cx="6019800" cy="38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/>
          <a:lstStyle>
            <a:lvl1pPr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dirty="0" err="1" smtClean="0">
                <a:solidFill>
                  <a:srgbClr val="004987"/>
                </a:solidFill>
                <a:latin typeface="+mn-lt"/>
              </a:rPr>
              <a:t>Nuestos</a:t>
            </a:r>
            <a:r>
              <a:rPr lang="en-US" altLang="es-ES" dirty="0" smtClean="0">
                <a:solidFill>
                  <a:srgbClr val="004987"/>
                </a:solidFill>
                <a:latin typeface="+mn-lt"/>
              </a:rPr>
              <a:t> </a:t>
            </a:r>
            <a:r>
              <a:rPr lang="en-US" altLang="es-ES" dirty="0" err="1" smtClean="0">
                <a:solidFill>
                  <a:srgbClr val="004987"/>
                </a:solidFill>
                <a:latin typeface="+mn-lt"/>
              </a:rPr>
              <a:t>Clientes</a:t>
            </a:r>
            <a:r>
              <a:rPr lang="en-US" altLang="es-ES" dirty="0" smtClean="0">
                <a:solidFill>
                  <a:srgbClr val="004987"/>
                </a:solidFill>
                <a:latin typeface="+mn-lt"/>
              </a:rPr>
              <a:t>, </a:t>
            </a:r>
            <a:r>
              <a:rPr lang="en-US" altLang="es-ES" dirty="0" err="1" smtClean="0">
                <a:solidFill>
                  <a:srgbClr val="004987"/>
                </a:solidFill>
                <a:latin typeface="+mn-lt"/>
              </a:rPr>
              <a:t>Nuestros</a:t>
            </a:r>
            <a:r>
              <a:rPr lang="en-US" altLang="es-ES" dirty="0" smtClean="0">
                <a:solidFill>
                  <a:srgbClr val="004987"/>
                </a:solidFill>
                <a:latin typeface="+mn-lt"/>
              </a:rPr>
              <a:t> </a:t>
            </a:r>
            <a:r>
              <a:rPr lang="en-US" altLang="es-ES" dirty="0" err="1" smtClean="0">
                <a:solidFill>
                  <a:srgbClr val="004987"/>
                </a:solidFill>
                <a:latin typeface="+mn-lt"/>
              </a:rPr>
              <a:t>Socios</a:t>
            </a:r>
            <a:endParaRPr lang="en-US" altLang="es-ES" dirty="0" smtClean="0">
              <a:solidFill>
                <a:srgbClr val="004987"/>
              </a:solidFill>
              <a:latin typeface="+mn-lt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4" y="3383609"/>
            <a:ext cx="1302036" cy="7200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2" y="4211096"/>
            <a:ext cx="1237826" cy="4680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70" y="4539161"/>
            <a:ext cx="1087500" cy="36000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58" y="5043575"/>
            <a:ext cx="860772" cy="54000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99065"/>
            <a:ext cx="960000" cy="72000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97" y="5130016"/>
            <a:ext cx="679626" cy="36000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1" y="4503624"/>
            <a:ext cx="1541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49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Evolución de acción de la Compañía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Principales Indicadores</a:t>
            </a:r>
            <a:endParaRPr lang="es-ES" dirty="0"/>
          </a:p>
        </p:txBody>
      </p:sp>
      <p:sp>
        <p:nvSpPr>
          <p:cNvPr id="6" name="Rectangle 2"/>
          <p:cNvSpPr/>
          <p:nvPr/>
        </p:nvSpPr>
        <p:spPr>
          <a:xfrm>
            <a:off x="533400" y="1523999"/>
            <a:ext cx="8030466" cy="4333789"/>
          </a:xfrm>
          <a:prstGeom prst="rect">
            <a:avLst/>
          </a:prstGeom>
          <a:solidFill>
            <a:srgbClr val="FFFFFF">
              <a:alpha val="1019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7" name="Rectangle 54"/>
          <p:cNvSpPr/>
          <p:nvPr/>
        </p:nvSpPr>
        <p:spPr>
          <a:xfrm>
            <a:off x="549015" y="2093104"/>
            <a:ext cx="2003346" cy="1863431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533400" y="3994357"/>
            <a:ext cx="8171169" cy="1863431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9" name="Rectangle 15"/>
          <p:cNvSpPr/>
          <p:nvPr/>
        </p:nvSpPr>
        <p:spPr>
          <a:xfrm>
            <a:off x="2593579" y="1524000"/>
            <a:ext cx="2005200" cy="533539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+mj-lt"/>
              </a:rPr>
              <a:t>Precio Acción</a:t>
            </a:r>
            <a:endParaRPr lang="es-ES" dirty="0">
              <a:latin typeface="+mj-lt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549014" y="1524000"/>
            <a:ext cx="2005200" cy="533539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+mj-lt"/>
              </a:rPr>
              <a:t>Compañía</a:t>
            </a:r>
            <a:endParaRPr lang="es-ES" dirty="0">
              <a:latin typeface="+mj-lt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6703988" y="1520583"/>
            <a:ext cx="2005200" cy="533539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+mj-lt"/>
              </a:rPr>
              <a:t>Cotización</a:t>
            </a:r>
            <a:endParaRPr lang="es-ES" dirty="0">
              <a:latin typeface="+mj-lt"/>
            </a:endParaRPr>
          </a:p>
        </p:txBody>
      </p:sp>
      <p:sp>
        <p:nvSpPr>
          <p:cNvPr id="12" name="Rectangle 18"/>
          <p:cNvSpPr/>
          <p:nvPr/>
        </p:nvSpPr>
        <p:spPr>
          <a:xfrm>
            <a:off x="4640452" y="1524000"/>
            <a:ext cx="2005200" cy="533539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+mj-lt"/>
              </a:rPr>
              <a:t>Capitalización</a:t>
            </a:r>
            <a:endParaRPr lang="es-ES" dirty="0">
              <a:latin typeface="+mj-lt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2750181" y="2234656"/>
            <a:ext cx="36758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</a:rPr>
              <a:t>Edit Title Here</a:t>
            </a:r>
          </a:p>
        </p:txBody>
      </p:sp>
      <p:sp>
        <p:nvSpPr>
          <p:cNvPr id="16" name="Rectangle 20"/>
          <p:cNvSpPr/>
          <p:nvPr/>
        </p:nvSpPr>
        <p:spPr>
          <a:xfrm>
            <a:off x="6699369" y="2097071"/>
            <a:ext cx="2005200" cy="186480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2593579" y="2984888"/>
            <a:ext cx="747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latin typeface="+mj-lt"/>
              </a:rPr>
              <a:t>Edit this text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26"/>
          <p:cNvSpPr txBox="1"/>
          <p:nvPr/>
        </p:nvSpPr>
        <p:spPr>
          <a:xfrm>
            <a:off x="4197980" y="2984888"/>
            <a:ext cx="6858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+mj-lt"/>
              </a:rPr>
              <a:t>Edit this text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7" name="Chart 77"/>
          <p:cNvGraphicFramePr/>
          <p:nvPr>
            <p:extLst>
              <p:ext uri="{D42A27DB-BD31-4B8C-83A1-F6EECF244321}">
                <p14:modId xmlns:p14="http://schemas.microsoft.com/office/powerpoint/2010/main" val="2292896883"/>
              </p:ext>
            </p:extLst>
          </p:nvPr>
        </p:nvGraphicFramePr>
        <p:xfrm>
          <a:off x="930483" y="4352316"/>
          <a:ext cx="7315199" cy="141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Box 50"/>
          <p:cNvSpPr txBox="1"/>
          <p:nvPr/>
        </p:nvSpPr>
        <p:spPr>
          <a:xfrm>
            <a:off x="549014" y="3994356"/>
            <a:ext cx="36758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>
                <a:solidFill>
                  <a:schemeClr val="bg1"/>
                </a:solidFill>
                <a:latin typeface="+mj-lt"/>
              </a:rPr>
              <a:t>Evolución de la Cotización</a:t>
            </a:r>
            <a:endParaRPr lang="es-ES" sz="1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8" y="2767760"/>
            <a:ext cx="1624000" cy="568458"/>
          </a:xfrm>
          <a:prstGeom prst="rect">
            <a:avLst/>
          </a:prstGeom>
        </p:spPr>
      </p:pic>
      <p:sp>
        <p:nvSpPr>
          <p:cNvPr id="50" name="Rectangle 65"/>
          <p:cNvSpPr/>
          <p:nvPr/>
        </p:nvSpPr>
        <p:spPr>
          <a:xfrm>
            <a:off x="2596185" y="2099411"/>
            <a:ext cx="2003346" cy="1863431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2593579" y="2547117"/>
            <a:ext cx="2005952" cy="95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26" dirty="0" smtClean="0">
                <a:solidFill>
                  <a:schemeClr val="bg1"/>
                </a:solidFill>
                <a:latin typeface="+mj-lt"/>
              </a:rPr>
              <a:t>1,98</a:t>
            </a:r>
          </a:p>
          <a:p>
            <a:pPr algn="ctr"/>
            <a:r>
              <a:rPr lang="es-ES" sz="1200" dirty="0" smtClean="0">
                <a:solidFill>
                  <a:schemeClr val="bg1"/>
                </a:solidFill>
                <a:latin typeface="+mj-lt"/>
              </a:rPr>
              <a:t>Último precio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 65"/>
          <p:cNvSpPr/>
          <p:nvPr/>
        </p:nvSpPr>
        <p:spPr>
          <a:xfrm>
            <a:off x="4643231" y="2106343"/>
            <a:ext cx="2003346" cy="1863431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4" name="TextBox 76"/>
          <p:cNvSpPr txBox="1"/>
          <p:nvPr/>
        </p:nvSpPr>
        <p:spPr>
          <a:xfrm>
            <a:off x="4640625" y="2216887"/>
            <a:ext cx="2005952" cy="95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26" dirty="0" smtClean="0">
                <a:solidFill>
                  <a:schemeClr val="bg1"/>
                </a:solidFill>
                <a:latin typeface="+mj-lt"/>
              </a:rPr>
              <a:t>46,89</a:t>
            </a:r>
          </a:p>
          <a:p>
            <a:pPr algn="ctr"/>
            <a:r>
              <a:rPr lang="es-ES" sz="1200" dirty="0" smtClean="0">
                <a:solidFill>
                  <a:schemeClr val="bg1"/>
                </a:solidFill>
                <a:latin typeface="+mj-lt"/>
              </a:rPr>
              <a:t>Millones de Euros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TextBox 76"/>
          <p:cNvSpPr txBox="1"/>
          <p:nvPr/>
        </p:nvSpPr>
        <p:spPr>
          <a:xfrm>
            <a:off x="4633251" y="3300879"/>
            <a:ext cx="20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+mj-lt"/>
              </a:rPr>
              <a:t>5,32</a:t>
            </a:r>
          </a:p>
          <a:p>
            <a:pPr algn="ctr"/>
            <a:r>
              <a:rPr lang="es-ES" sz="1200" dirty="0" err="1" smtClean="0">
                <a:solidFill>
                  <a:schemeClr val="bg1"/>
                </a:solidFill>
                <a:latin typeface="+mj-lt"/>
              </a:rPr>
              <a:t>Rent</a:t>
            </a:r>
            <a:r>
              <a:rPr lang="es-ES" sz="1200" dirty="0" smtClean="0">
                <a:solidFill>
                  <a:schemeClr val="bg1"/>
                </a:solidFill>
                <a:latin typeface="+mj-lt"/>
              </a:rPr>
              <a:t>. Anual 2016 (%)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TextBox 76"/>
          <p:cNvSpPr txBox="1"/>
          <p:nvPr/>
        </p:nvSpPr>
        <p:spPr>
          <a:xfrm>
            <a:off x="6720565" y="2099213"/>
            <a:ext cx="1951307" cy="653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+mj-lt"/>
              </a:rPr>
              <a:t>1,70 </a:t>
            </a:r>
            <a:r>
              <a:rPr lang="es-E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€</a:t>
            </a:r>
            <a:endParaRPr lang="es-ES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1200" dirty="0" smtClean="0">
                <a:solidFill>
                  <a:schemeClr val="bg1"/>
                </a:solidFill>
                <a:latin typeface="+mj-lt"/>
              </a:rPr>
              <a:t>Cotización Mínima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TextBox 76"/>
          <p:cNvSpPr txBox="1"/>
          <p:nvPr/>
        </p:nvSpPr>
        <p:spPr>
          <a:xfrm>
            <a:off x="6725485" y="2692896"/>
            <a:ext cx="1951307" cy="653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+mj-lt"/>
              </a:rPr>
              <a:t>1,98 </a:t>
            </a:r>
            <a:r>
              <a:rPr lang="es-E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€</a:t>
            </a:r>
            <a:endParaRPr lang="es-ES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1200" dirty="0" smtClean="0">
                <a:solidFill>
                  <a:schemeClr val="bg1"/>
                </a:solidFill>
                <a:latin typeface="+mj-lt"/>
              </a:rPr>
              <a:t>Cotización Máxima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TextBox 76"/>
          <p:cNvSpPr txBox="1"/>
          <p:nvPr/>
        </p:nvSpPr>
        <p:spPr>
          <a:xfrm>
            <a:off x="6722294" y="3302496"/>
            <a:ext cx="1951307" cy="653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+mj-lt"/>
              </a:rPr>
              <a:t>1,98 </a:t>
            </a:r>
            <a:r>
              <a:rPr lang="es-E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€</a:t>
            </a:r>
            <a:endParaRPr lang="es-ES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1200" dirty="0" smtClean="0">
                <a:solidFill>
                  <a:schemeClr val="bg1"/>
                </a:solidFill>
                <a:latin typeface="+mj-lt"/>
              </a:rPr>
              <a:t>Cotización a 14/06/2016</a:t>
            </a: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itle Placeholder 1"/>
          <p:cNvSpPr txBox="1">
            <a:spLocks/>
          </p:cNvSpPr>
          <p:nvPr/>
        </p:nvSpPr>
        <p:spPr bwMode="auto">
          <a:xfrm>
            <a:off x="0" y="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6075"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3600" dirty="0" smtClean="0">
                <a:solidFill>
                  <a:srgbClr val="004987"/>
                </a:solidFill>
                <a:latin typeface="+mn-lt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5715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33" t="1" r="53333" b="16344"/>
          <a:stretch/>
        </p:blipFill>
        <p:spPr bwMode="auto">
          <a:xfrm>
            <a:off x="0" y="1219201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914400" y="457200"/>
            <a:ext cx="5791200" cy="381000"/>
          </a:xfrm>
        </p:spPr>
        <p:txBody>
          <a:bodyPr/>
          <a:lstStyle/>
          <a:p>
            <a:r>
              <a:rPr lang="es-ES" dirty="0" smtClean="0"/>
              <a:t>ECG Una ingeniería diferente </a:t>
            </a:r>
            <a:endParaRPr lang="es-E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914400" y="76200"/>
            <a:ext cx="5791200" cy="533400"/>
          </a:xfrm>
        </p:spPr>
        <p:txBody>
          <a:bodyPr/>
          <a:lstStyle/>
          <a:p>
            <a:r>
              <a:rPr lang="es-ES" b="1" dirty="0" smtClean="0"/>
              <a:t>Evolución de acción de la Compañía</a:t>
            </a:r>
            <a:endParaRPr lang="es-ES" b="1" dirty="0"/>
          </a:p>
        </p:txBody>
      </p:sp>
      <p:sp>
        <p:nvSpPr>
          <p:cNvPr id="11" name="Paralelogramo 10"/>
          <p:cNvSpPr/>
          <p:nvPr/>
        </p:nvSpPr>
        <p:spPr bwMode="auto">
          <a:xfrm>
            <a:off x="3352800" y="1203159"/>
            <a:ext cx="2514600" cy="5141495"/>
          </a:xfrm>
          <a:prstGeom prst="parallelogram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itle Placeholder 1"/>
          <p:cNvSpPr txBox="1">
            <a:spLocks/>
          </p:cNvSpPr>
          <p:nvPr/>
        </p:nvSpPr>
        <p:spPr bwMode="auto">
          <a:xfrm>
            <a:off x="0" y="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6075" indent="-346075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3600" dirty="0" smtClean="0">
                <a:solidFill>
                  <a:srgbClr val="004987"/>
                </a:solidFill>
                <a:latin typeface="+mn-lt"/>
              </a:rPr>
              <a:t>06</a:t>
            </a:r>
          </a:p>
        </p:txBody>
      </p:sp>
      <p:sp>
        <p:nvSpPr>
          <p:cNvPr id="17" name="Paralelogramo 16"/>
          <p:cNvSpPr/>
          <p:nvPr/>
        </p:nvSpPr>
        <p:spPr bwMode="auto">
          <a:xfrm>
            <a:off x="3200400" y="1195137"/>
            <a:ext cx="2514600" cy="5141495"/>
          </a:xfrm>
          <a:prstGeom prst="parallelogram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Paralelogramo 20"/>
          <p:cNvSpPr/>
          <p:nvPr/>
        </p:nvSpPr>
        <p:spPr bwMode="auto">
          <a:xfrm>
            <a:off x="3352800" y="1219201"/>
            <a:ext cx="2514600" cy="5141495"/>
          </a:xfrm>
          <a:prstGeom prst="parallelogram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Content Placeholder 37"/>
          <p:cNvSpPr>
            <a:spLocks noGrp="1"/>
          </p:cNvSpPr>
          <p:nvPr>
            <p:ph sz="quarter" idx="4294967295"/>
          </p:nvPr>
        </p:nvSpPr>
        <p:spPr>
          <a:xfrm>
            <a:off x="533400" y="1227221"/>
            <a:ext cx="3887272" cy="1363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ECG es uno de los valores del  MAB que presenta menor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Volatibilidad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Content Placeholder 37"/>
          <p:cNvSpPr>
            <a:spLocks noGrp="1"/>
          </p:cNvSpPr>
          <p:nvPr>
            <p:ph sz="quarter" idx="4294967295"/>
          </p:nvPr>
        </p:nvSpPr>
        <p:spPr>
          <a:xfrm>
            <a:off x="570428" y="1981200"/>
            <a:ext cx="3887272" cy="1363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ECG es la decima compañía del MAB que reporta mayor rentabilidad al accionista por  cada punto de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volatibilidad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asumida.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4" name="Content Placeholder 37"/>
          <p:cNvSpPr>
            <a:spLocks noGrp="1"/>
          </p:cNvSpPr>
          <p:nvPr>
            <p:ph sz="quarter" idx="4294967295"/>
          </p:nvPr>
        </p:nvSpPr>
        <p:spPr>
          <a:xfrm>
            <a:off x="533400" y="3136232"/>
            <a:ext cx="3887272" cy="1363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 acción de ECG es la más atractiva del  MAB por relación de  rentabilidad/riesgo.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5" name="Content Placeholder 37"/>
          <p:cNvSpPr>
            <a:spLocks noGrp="1"/>
          </p:cNvSpPr>
          <p:nvPr>
            <p:ph sz="quarter" idx="4294967295"/>
          </p:nvPr>
        </p:nvSpPr>
        <p:spPr>
          <a:xfrm>
            <a:off x="532328" y="4122821"/>
            <a:ext cx="3887272" cy="1363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ECG es un muy buen componente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diversificador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para cualquier inversor con activos tradicionales españoles.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Content Placeholder 37"/>
          <p:cNvSpPr>
            <a:spLocks noGrp="1"/>
          </p:cNvSpPr>
          <p:nvPr>
            <p:ph sz="quarter" idx="4294967295"/>
          </p:nvPr>
        </p:nvSpPr>
        <p:spPr>
          <a:xfrm>
            <a:off x="533400" y="5037221"/>
            <a:ext cx="3887272" cy="1363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 sigue una tendencia del índice de renta variable del país y también se muestra independiente ante la evolución de renta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fija.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667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Official MEMC-SunEdison Template Oct 2012 R3">
  <a:themeElements>
    <a:clrScheme name="Personalizado 1">
      <a:dk1>
        <a:srgbClr val="000000"/>
      </a:dk1>
      <a:lt1>
        <a:srgbClr val="FFFFFF"/>
      </a:lt1>
      <a:dk2>
        <a:srgbClr val="004B85"/>
      </a:dk2>
      <a:lt2>
        <a:srgbClr val="EEECE1"/>
      </a:lt2>
      <a:accent1>
        <a:srgbClr val="0068B3"/>
      </a:accent1>
      <a:accent2>
        <a:srgbClr val="FF6600"/>
      </a:accent2>
      <a:accent3>
        <a:srgbClr val="FFC000"/>
      </a:accent3>
      <a:accent4>
        <a:srgbClr val="006600"/>
      </a:accent4>
      <a:accent5>
        <a:srgbClr val="3F3F3F"/>
      </a:accent5>
      <a:accent6>
        <a:srgbClr val="AE4845"/>
      </a:accent6>
      <a:hlink>
        <a:srgbClr val="0000FF"/>
      </a:hlink>
      <a:folHlink>
        <a:srgbClr val="80008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MC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51E81CA28A41469115F417022612DE" ma:contentTypeVersion="1" ma:contentTypeDescription="Create a new document." ma:contentTypeScope="" ma:versionID="ef3477e487105406f818f62102e43f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F721AC-8EA9-4E89-9BCF-E6AA9328E9A5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CAFC80-2AB2-4009-9620-902B4B36A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98455</TotalTime>
  <Words>375</Words>
  <Application>Microsoft Office PowerPoint</Application>
  <PresentationFormat>Presentación en pantalla (4:3)</PresentationFormat>
  <Paragraphs>103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ApexNew-Light</vt:lpstr>
      <vt:lpstr>Arial</vt:lpstr>
      <vt:lpstr>Gill Sans</vt:lpstr>
      <vt:lpstr>MS PGothic</vt:lpstr>
      <vt:lpstr>ApexNew-Book</vt:lpstr>
      <vt:lpstr>ApexNew-Medium</vt:lpstr>
      <vt:lpstr>Calibri</vt:lpstr>
      <vt:lpstr>MS PGothic</vt:lpstr>
      <vt:lpstr>Times New Roman</vt:lpstr>
      <vt:lpstr>Wingdings</vt:lpstr>
      <vt:lpstr>New Official MEMC-SunEdison Template Oct 2012 R3</vt:lpstr>
      <vt:lpstr>Información Corporativa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vincela</dc:creator>
  <cp:lastModifiedBy>Livja Benatov Vega</cp:lastModifiedBy>
  <cp:revision>889</cp:revision>
  <cp:lastPrinted>2016-06-15T11:28:47Z</cp:lastPrinted>
  <dcterms:created xsi:type="dcterms:W3CDTF">2012-10-29T22:58:39Z</dcterms:created>
  <dcterms:modified xsi:type="dcterms:W3CDTF">2016-06-15T11:39:49Z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0x0101006551E81CA28A41469115F417022612DE</vt:lpwstr>
  </property>
  <property fmtid="{D5CDD505-2E9C-101B-9397-08002B2CF9AE}" pid="3" name="_MarkAsFinal">
    <vt:bool>true</vt:bool>
  </property>
</Properties>
</file>